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6"/>
  </p:notesMasterIdLst>
  <p:handoutMasterIdLst>
    <p:handoutMasterId r:id="rId97"/>
  </p:handoutMasterIdLst>
  <p:sldIdLst>
    <p:sldId id="331" r:id="rId2"/>
    <p:sldId id="332" r:id="rId3"/>
    <p:sldId id="333" r:id="rId4"/>
    <p:sldId id="334" r:id="rId5"/>
    <p:sldId id="335" r:id="rId6"/>
    <p:sldId id="336" r:id="rId7"/>
    <p:sldId id="401" r:id="rId8"/>
    <p:sldId id="402" r:id="rId9"/>
    <p:sldId id="337" r:id="rId10"/>
    <p:sldId id="338" r:id="rId11"/>
    <p:sldId id="339" r:id="rId12"/>
    <p:sldId id="421" r:id="rId13"/>
    <p:sldId id="427" r:id="rId14"/>
    <p:sldId id="340" r:id="rId15"/>
    <p:sldId id="418" r:id="rId16"/>
    <p:sldId id="420" r:id="rId17"/>
    <p:sldId id="419" r:id="rId18"/>
    <p:sldId id="341" r:id="rId19"/>
    <p:sldId id="425" r:id="rId20"/>
    <p:sldId id="428" r:id="rId21"/>
    <p:sldId id="342" r:id="rId22"/>
    <p:sldId id="403" r:id="rId23"/>
    <p:sldId id="343" r:id="rId24"/>
    <p:sldId id="426" r:id="rId25"/>
    <p:sldId id="344" r:id="rId26"/>
    <p:sldId id="347" r:id="rId27"/>
    <p:sldId id="429" r:id="rId28"/>
    <p:sldId id="350" r:id="rId29"/>
    <p:sldId id="351" r:id="rId30"/>
    <p:sldId id="432" r:id="rId31"/>
    <p:sldId id="433" r:id="rId32"/>
    <p:sldId id="434" r:id="rId33"/>
    <p:sldId id="435" r:id="rId34"/>
    <p:sldId id="430" r:id="rId35"/>
    <p:sldId id="431" r:id="rId36"/>
    <p:sldId id="352" r:id="rId37"/>
    <p:sldId id="353" r:id="rId38"/>
    <p:sldId id="348" r:id="rId39"/>
    <p:sldId id="349" r:id="rId40"/>
    <p:sldId id="399" r:id="rId41"/>
    <p:sldId id="422" r:id="rId42"/>
    <p:sldId id="424" r:id="rId43"/>
    <p:sldId id="354" r:id="rId44"/>
    <p:sldId id="400" r:id="rId45"/>
    <p:sldId id="356" r:id="rId46"/>
    <p:sldId id="404" r:id="rId47"/>
    <p:sldId id="358" r:id="rId48"/>
    <p:sldId id="359" r:id="rId49"/>
    <p:sldId id="360" r:id="rId50"/>
    <p:sldId id="361" r:id="rId51"/>
    <p:sldId id="362" r:id="rId52"/>
    <p:sldId id="405" r:id="rId53"/>
    <p:sldId id="365" r:id="rId54"/>
    <p:sldId id="411" r:id="rId55"/>
    <p:sldId id="412" r:id="rId56"/>
    <p:sldId id="413" r:id="rId57"/>
    <p:sldId id="364" r:id="rId58"/>
    <p:sldId id="414" r:id="rId59"/>
    <p:sldId id="363" r:id="rId60"/>
    <p:sldId id="367" r:id="rId61"/>
    <p:sldId id="407" r:id="rId62"/>
    <p:sldId id="408" r:id="rId63"/>
    <p:sldId id="368" r:id="rId64"/>
    <p:sldId id="369" r:id="rId65"/>
    <p:sldId id="371" r:id="rId66"/>
    <p:sldId id="415" r:id="rId67"/>
    <p:sldId id="416" r:id="rId68"/>
    <p:sldId id="374" r:id="rId69"/>
    <p:sldId id="375" r:id="rId70"/>
    <p:sldId id="376" r:id="rId71"/>
    <p:sldId id="377" r:id="rId72"/>
    <p:sldId id="378" r:id="rId73"/>
    <p:sldId id="379" r:id="rId74"/>
    <p:sldId id="410" r:id="rId75"/>
    <p:sldId id="380" r:id="rId76"/>
    <p:sldId id="381" r:id="rId77"/>
    <p:sldId id="382" r:id="rId78"/>
    <p:sldId id="409" r:id="rId79"/>
    <p:sldId id="383" r:id="rId80"/>
    <p:sldId id="384" r:id="rId81"/>
    <p:sldId id="398" r:id="rId82"/>
    <p:sldId id="385" r:id="rId83"/>
    <p:sldId id="386" r:id="rId84"/>
    <p:sldId id="387" r:id="rId85"/>
    <p:sldId id="388" r:id="rId86"/>
    <p:sldId id="389" r:id="rId87"/>
    <p:sldId id="390" r:id="rId88"/>
    <p:sldId id="391" r:id="rId89"/>
    <p:sldId id="392" r:id="rId90"/>
    <p:sldId id="393" r:id="rId91"/>
    <p:sldId id="394" r:id="rId92"/>
    <p:sldId id="395" r:id="rId93"/>
    <p:sldId id="396" r:id="rId94"/>
    <p:sldId id="417" r:id="rId95"/>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85" d="100"/>
          <a:sy n="85" d="100"/>
        </p:scale>
        <p:origin x="1464" y="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76</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82</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84</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87</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88</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92</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94</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dirty="0"/>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BB4B-3ED6-4912-814E-B981A283E60A}"/>
              </a:ext>
            </a:extLst>
          </p:cNvPr>
          <p:cNvSpPr>
            <a:spLocks noGrp="1"/>
          </p:cNvSpPr>
          <p:nvPr>
            <p:ph type="title"/>
          </p:nvPr>
        </p:nvSpPr>
        <p:spPr/>
        <p:txBody>
          <a:bodyPr/>
          <a:lstStyle/>
          <a:p>
            <a:r>
              <a:rPr lang="en-IN" b="1" dirty="0"/>
              <a:t>CPU scheduling Algorithms</a:t>
            </a:r>
            <a:endParaRPr lang="en-IN" dirty="0"/>
          </a:p>
        </p:txBody>
      </p:sp>
      <p:sp>
        <p:nvSpPr>
          <p:cNvPr id="3" name="Content Placeholder 2">
            <a:extLst>
              <a:ext uri="{FF2B5EF4-FFF2-40B4-BE49-F238E27FC236}">
                <a16:creationId xmlns:a16="http://schemas.microsoft.com/office/drawing/2014/main" id="{DFF0AA95-FFC2-4B72-BAFF-D880C2DA947C}"/>
              </a:ext>
            </a:extLst>
          </p:cNvPr>
          <p:cNvSpPr>
            <a:spLocks noGrp="1"/>
          </p:cNvSpPr>
          <p:nvPr>
            <p:ph idx="1"/>
          </p:nvPr>
        </p:nvSpPr>
        <p:spPr/>
        <p:txBody>
          <a:bodyPr/>
          <a:lstStyle/>
          <a:p>
            <a:pPr>
              <a:buFont typeface="+mj-lt"/>
              <a:buAutoNum type="arabicPeriod"/>
            </a:pPr>
            <a:r>
              <a:rPr lang="en-US" b="0" dirty="0">
                <a:effectLst/>
              </a:rPr>
              <a:t>First come, First serve.</a:t>
            </a:r>
          </a:p>
          <a:p>
            <a:pPr>
              <a:buFont typeface="+mj-lt"/>
              <a:buAutoNum type="arabicPeriod"/>
            </a:pPr>
            <a:r>
              <a:rPr lang="en-US" b="0" dirty="0">
                <a:effectLst/>
              </a:rPr>
              <a:t>Round Robin Scheduling.</a:t>
            </a:r>
          </a:p>
          <a:p>
            <a:pPr>
              <a:buFont typeface="+mj-lt"/>
              <a:buAutoNum type="arabicPeriod"/>
            </a:pPr>
            <a:r>
              <a:rPr lang="en-US" b="0" dirty="0">
                <a:effectLst/>
              </a:rPr>
              <a:t>Shortest Job First.</a:t>
            </a:r>
          </a:p>
          <a:p>
            <a:pPr>
              <a:buFont typeface="+mj-lt"/>
              <a:buAutoNum type="arabicPeriod"/>
            </a:pPr>
            <a:r>
              <a:rPr lang="en-US" b="0" dirty="0">
                <a:effectLst/>
              </a:rPr>
              <a:t>Shortest remaining time first.</a:t>
            </a:r>
          </a:p>
          <a:p>
            <a:pPr>
              <a:buFont typeface="+mj-lt"/>
              <a:buAutoNum type="arabicPeriod"/>
            </a:pPr>
            <a:r>
              <a:rPr lang="en-US" b="0" dirty="0">
                <a:effectLst/>
              </a:rPr>
              <a:t>Priority scheduling.</a:t>
            </a:r>
          </a:p>
          <a:p>
            <a:pPr>
              <a:buFont typeface="+mj-lt"/>
              <a:buAutoNum type="arabicPeriod"/>
            </a:pPr>
            <a:r>
              <a:rPr lang="en-US" b="0" dirty="0">
                <a:effectLst/>
              </a:rPr>
              <a:t>Multilevel queue scheduling.</a:t>
            </a:r>
          </a:p>
          <a:p>
            <a:pPr>
              <a:buFont typeface="+mj-lt"/>
              <a:buAutoNum type="arabicPeriod"/>
            </a:pPr>
            <a:r>
              <a:rPr lang="en-US" b="0" dirty="0">
                <a:effectLst/>
              </a:rPr>
              <a:t>Multilevel feedback queues scheduling.</a:t>
            </a:r>
          </a:p>
          <a:p>
            <a:endParaRPr lang="en-IN" dirty="0"/>
          </a:p>
        </p:txBody>
      </p:sp>
    </p:spTree>
    <p:extLst>
      <p:ext uri="{BB962C8B-B14F-4D97-AF65-F5344CB8AC3E}">
        <p14:creationId xmlns:p14="http://schemas.microsoft.com/office/powerpoint/2010/main" val="276086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44C8-9562-4F11-8135-D99504265B32}"/>
              </a:ext>
            </a:extLst>
          </p:cNvPr>
          <p:cNvSpPr>
            <a:spLocks noGrp="1"/>
          </p:cNvSpPr>
          <p:nvPr>
            <p:ph type="title"/>
          </p:nvPr>
        </p:nvSpPr>
        <p:spPr/>
        <p:txBody>
          <a:bodyPr/>
          <a:lstStyle/>
          <a:p>
            <a:r>
              <a:rPr lang="en-US" dirty="0"/>
              <a:t>Modes in CPU Scheduling Algorithms</a:t>
            </a:r>
            <a:endParaRPr lang="en-IN" dirty="0"/>
          </a:p>
        </p:txBody>
      </p:sp>
      <p:sp>
        <p:nvSpPr>
          <p:cNvPr id="3" name="Content Placeholder 2">
            <a:extLst>
              <a:ext uri="{FF2B5EF4-FFF2-40B4-BE49-F238E27FC236}">
                <a16:creationId xmlns:a16="http://schemas.microsoft.com/office/drawing/2014/main" id="{B84C6031-1E5D-4BDA-ABFF-7EDFF275D750}"/>
              </a:ext>
            </a:extLst>
          </p:cNvPr>
          <p:cNvSpPr>
            <a:spLocks noGrp="1"/>
          </p:cNvSpPr>
          <p:nvPr>
            <p:ph idx="1"/>
          </p:nvPr>
        </p:nvSpPr>
        <p:spPr/>
        <p:txBody>
          <a:bodyPr/>
          <a:lstStyle/>
          <a:p>
            <a:r>
              <a:rPr lang="en-US" dirty="0"/>
              <a:t>There are two modes in CPU Scheduling Algorithms. They are:</a:t>
            </a:r>
          </a:p>
          <a:p>
            <a:pPr>
              <a:buFont typeface="+mj-lt"/>
              <a:buAutoNum type="arabicPeriod"/>
            </a:pPr>
            <a:r>
              <a:rPr lang="en-US" dirty="0"/>
              <a:t>Pre-emptive Approach</a:t>
            </a:r>
          </a:p>
          <a:p>
            <a:pPr>
              <a:buFont typeface="+mj-lt"/>
              <a:buAutoNum type="arabicPeriod"/>
            </a:pPr>
            <a:r>
              <a:rPr lang="en-US" dirty="0"/>
              <a:t>Non Pre-emptive Approach</a:t>
            </a:r>
          </a:p>
          <a:p>
            <a:r>
              <a:rPr lang="en-US" dirty="0"/>
              <a:t>In Pre </a:t>
            </a:r>
            <a:r>
              <a:rPr lang="en-US" dirty="0" err="1"/>
              <a:t>Emptive</a:t>
            </a:r>
            <a:r>
              <a:rPr lang="en-US" dirty="0"/>
              <a:t>-Approach the process once starts its execution then the CPU is allotted to the same process until the completion of process. There would be no shift of Processes by the Central Processing Unit. The complete CPU is allocated to the Process and there would be no change of CPU allocation until the process is complete.</a:t>
            </a:r>
          </a:p>
          <a:p>
            <a:r>
              <a:rPr lang="en-US" dirty="0"/>
              <a:t>In Non-Pre </a:t>
            </a:r>
            <a:r>
              <a:rPr lang="en-US" dirty="0" err="1"/>
              <a:t>Emptive</a:t>
            </a:r>
            <a:r>
              <a:rPr lang="en-US" dirty="0"/>
              <a:t>-Approach the process once stars its execution, then the CPU is not allotted to the same process until the completion of process. There is a shift of Processes by the Central Processing Unit. The complete CPU is allocated to the Process when only certain required conditions are achieved and there will be change of CPU allocation if there is break or False occurrence in the required conditions.</a:t>
            </a:r>
          </a:p>
          <a:p>
            <a:endParaRPr lang="en-IN" dirty="0"/>
          </a:p>
        </p:txBody>
      </p:sp>
    </p:spTree>
    <p:extLst>
      <p:ext uri="{BB962C8B-B14F-4D97-AF65-F5344CB8AC3E}">
        <p14:creationId xmlns:p14="http://schemas.microsoft.com/office/powerpoint/2010/main" val="207226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a:t>
            </a:r>
            <a:r>
              <a:rPr lang="en-US" altLang="en-US" u="sng" dirty="0" err="1"/>
              <a:t>ms</a:t>
            </a:r>
            <a:r>
              <a:rPr lang="en-US" altLang="en-US" u="sng" dirty="0"/>
              <a:t>)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a:lnSpc>
                <a:spcPct val="90000"/>
              </a:lnSpc>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a:lnSpc>
                <a:spcPct val="90000"/>
              </a:lnSpc>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 </a:t>
            </a:r>
            <a:r>
              <a:rPr lang="en-US" altLang="en-US" dirty="0" err="1"/>
              <a:t>ms</a:t>
            </a:r>
            <a:endParaRPr lang="en-US" altLang="en-US" dirty="0"/>
          </a:p>
          <a:p>
            <a:pPr>
              <a:lnSpc>
                <a:spcPct val="90000"/>
              </a:lnSpc>
              <a:tabLst>
                <a:tab pos="3028950" algn="ctr"/>
                <a:tab pos="4633913" algn="ctr"/>
              </a:tabLst>
            </a:pPr>
            <a:r>
              <a:rPr lang="en-US" altLang="en-US" dirty="0"/>
              <a:t>Average waiting time:  (0 + 24 + 27)/3 = 17 </a:t>
            </a:r>
            <a:r>
              <a:rPr lang="en-US" altLang="en-US" dirty="0" err="1"/>
              <a:t>ms</a:t>
            </a:r>
            <a:endParaRPr lang="en-US" altLang="en-US" dirty="0"/>
          </a:p>
          <a:p>
            <a:pPr>
              <a:lnSpc>
                <a:spcPct val="90000"/>
              </a:lnSpc>
              <a:tabLst>
                <a:tab pos="3028950" algn="ctr"/>
                <a:tab pos="4633913" algn="ctr"/>
              </a:tabLst>
            </a:pPr>
            <a:r>
              <a:rPr lang="en-US" altLang="en-US" dirty="0"/>
              <a:t>TAT: (24+27+30) =81ms</a:t>
            </a:r>
          </a:p>
          <a:p>
            <a:pPr>
              <a:lnSpc>
                <a:spcPct val="90000"/>
              </a:lnSpc>
              <a:tabLst>
                <a:tab pos="3028950" algn="ctr"/>
                <a:tab pos="4633913" algn="ctr"/>
              </a:tabLst>
            </a:pPr>
            <a:r>
              <a:rPr lang="en-US" altLang="en-US" dirty="0"/>
              <a:t>ATAT: (24+27+30)/3 = 27 </a:t>
            </a:r>
            <a:r>
              <a:rPr lang="en-US" altLang="en-US" dirty="0" err="1"/>
              <a:t>ms</a:t>
            </a:r>
            <a:endParaRPr lang="en-US" altLang="en-US" dirty="0"/>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0DAB-A9C6-4F4C-BC6C-B2BA0E78CB2A}"/>
              </a:ext>
            </a:extLst>
          </p:cNvPr>
          <p:cNvSpPr>
            <a:spLocks noGrp="1"/>
          </p:cNvSpPr>
          <p:nvPr>
            <p:ph type="title"/>
          </p:nvPr>
        </p:nvSpPr>
        <p:spPr/>
        <p:txBody>
          <a:bodyPr/>
          <a:lstStyle/>
          <a:p>
            <a:r>
              <a:rPr lang="en-US" dirty="0"/>
              <a:t>Turnaround time:</a:t>
            </a:r>
            <a:endParaRPr lang="en-IN" dirty="0"/>
          </a:p>
        </p:txBody>
      </p:sp>
      <p:sp>
        <p:nvSpPr>
          <p:cNvPr id="3" name="Content Placeholder 2">
            <a:extLst>
              <a:ext uri="{FF2B5EF4-FFF2-40B4-BE49-F238E27FC236}">
                <a16:creationId xmlns:a16="http://schemas.microsoft.com/office/drawing/2014/main" id="{AFBEF4DC-0494-495D-AE5D-0E9A2AA09E2B}"/>
              </a:ext>
            </a:extLst>
          </p:cNvPr>
          <p:cNvSpPr>
            <a:spLocks noGrp="1"/>
          </p:cNvSpPr>
          <p:nvPr>
            <p:ph idx="1"/>
          </p:nvPr>
        </p:nvSpPr>
        <p:spPr/>
        <p:txBody>
          <a:bodyPr/>
          <a:lstStyle/>
          <a:p>
            <a:r>
              <a:rPr lang="en-US" b="0" dirty="0">
                <a:effectLst/>
              </a:rPr>
              <a:t>Turnaround time refers to the time interval from the time of submission of a process towards the time of the finishing of the process. Turnaround time can also be considered the addition of the time periods spent waiting to get into memory or ready queue and execution on CPU . </a:t>
            </a:r>
          </a:p>
          <a:p>
            <a:r>
              <a:rPr lang="en-US" b="0" dirty="0">
                <a:effectLst/>
              </a:rPr>
              <a:t>Turnaround time (TAT) is defined as the total time interval between the time of process submission and the time of its completion. The significant difference between the time of completion and the time of arrival is named the turnaround time of the process.</a:t>
            </a:r>
            <a:endParaRPr lang="en-US" dirty="0"/>
          </a:p>
          <a:p>
            <a:r>
              <a:rPr lang="en-US" b="0" dirty="0">
                <a:effectLst/>
              </a:rPr>
              <a:t>CT (Completion Time) – Completion time is the exact time when a process finishes the execution.</a:t>
            </a:r>
            <a:endParaRPr lang="en-US" dirty="0"/>
          </a:p>
          <a:p>
            <a:r>
              <a:rPr lang="en-US" b="0" dirty="0">
                <a:effectLst/>
              </a:rPr>
              <a:t>AT (Arrival Time) – Arrival time is called as the time of arrival of a process before the state of preparedness (before its execution).</a:t>
            </a:r>
            <a:endParaRPr lang="en-US" dirty="0"/>
          </a:p>
          <a:p>
            <a:r>
              <a:rPr lang="en-US" b="0" dirty="0">
                <a:effectLst/>
              </a:rPr>
              <a:t>Therefore, TAT = CT-AT. , or TAT=BT+WT</a:t>
            </a:r>
            <a:endParaRPr lang="en-US" dirty="0"/>
          </a:p>
          <a:p>
            <a:endParaRPr lang="en-US" b="0" dirty="0">
              <a:effectLst/>
            </a:endParaRPr>
          </a:p>
        </p:txBody>
      </p:sp>
    </p:spTree>
    <p:extLst>
      <p:ext uri="{BB962C8B-B14F-4D97-AF65-F5344CB8AC3E}">
        <p14:creationId xmlns:p14="http://schemas.microsoft.com/office/powerpoint/2010/main" val="66308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AA2B-85A9-468A-B51D-03B6190339E9}"/>
              </a:ext>
            </a:extLst>
          </p:cNvPr>
          <p:cNvSpPr>
            <a:spLocks noGrp="1"/>
          </p:cNvSpPr>
          <p:nvPr>
            <p:ph type="title"/>
          </p:nvPr>
        </p:nvSpPr>
        <p:spPr/>
        <p:txBody>
          <a:bodyPr/>
          <a:lstStyle/>
          <a:p>
            <a:r>
              <a:rPr lang="en-US" b="0" dirty="0">
                <a:effectLst/>
              </a:rPr>
              <a:t>Waiting time (WT)</a:t>
            </a:r>
            <a:endParaRPr lang="en-IN" dirty="0"/>
          </a:p>
        </p:txBody>
      </p:sp>
      <p:sp>
        <p:nvSpPr>
          <p:cNvPr id="3" name="Content Placeholder 2">
            <a:extLst>
              <a:ext uri="{FF2B5EF4-FFF2-40B4-BE49-F238E27FC236}">
                <a16:creationId xmlns:a16="http://schemas.microsoft.com/office/drawing/2014/main" id="{6E7DCCF4-E461-4ECE-835C-B1D5B0109733}"/>
              </a:ext>
            </a:extLst>
          </p:cNvPr>
          <p:cNvSpPr>
            <a:spLocks noGrp="1"/>
          </p:cNvSpPr>
          <p:nvPr>
            <p:ph idx="1"/>
          </p:nvPr>
        </p:nvSpPr>
        <p:spPr/>
        <p:txBody>
          <a:bodyPr/>
          <a:lstStyle/>
          <a:p>
            <a:r>
              <a:rPr lang="en-US" b="0" dirty="0">
                <a:effectLst/>
              </a:rPr>
              <a:t>Waiting time (WT) is defined as the total time that is spent by the process while staying in a ready queue before it reaches the CPU. Thus, waiting time = arrival time-scheduling time or =TAT-BT</a:t>
            </a:r>
          </a:p>
          <a:p>
            <a:r>
              <a:rPr lang="en-US" b="0" dirty="0">
                <a:effectLst/>
              </a:rPr>
              <a:t>BT (Burst Time) – Burst time is the total time that is required by a process for its execution</a:t>
            </a:r>
            <a:r>
              <a:rPr lang="en-US" dirty="0"/>
              <a:t>, CPU burst.</a:t>
            </a:r>
            <a:endParaRPr lang="en-IN" dirty="0"/>
          </a:p>
          <a:p>
            <a:endParaRPr lang="en-IN" dirty="0"/>
          </a:p>
        </p:txBody>
      </p:sp>
    </p:spTree>
    <p:extLst>
      <p:ext uri="{BB962C8B-B14F-4D97-AF65-F5344CB8AC3E}">
        <p14:creationId xmlns:p14="http://schemas.microsoft.com/office/powerpoint/2010/main" val="192454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BC8C-746A-42F1-BDC7-4BA2E38E2A80}"/>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E8F052E5-9E25-4E8A-BD4B-7092E0A36A96}"/>
              </a:ext>
            </a:extLst>
          </p:cNvPr>
          <p:cNvGraphicFramePr>
            <a:graphicFrameLocks noGrp="1"/>
          </p:cNvGraphicFramePr>
          <p:nvPr>
            <p:ph idx="1"/>
            <p:extLst>
              <p:ext uri="{D42A27DB-BD31-4B8C-83A1-F6EECF244321}">
                <p14:modId xmlns:p14="http://schemas.microsoft.com/office/powerpoint/2010/main" val="447712952"/>
              </p:ext>
            </p:extLst>
          </p:nvPr>
        </p:nvGraphicFramePr>
        <p:xfrm>
          <a:off x="1058074" y="1212496"/>
          <a:ext cx="7224702" cy="4572710"/>
        </p:xfrm>
        <a:graphic>
          <a:graphicData uri="http://schemas.openxmlformats.org/drawingml/2006/table">
            <a:tbl>
              <a:tblPr/>
              <a:tblGrid>
                <a:gridCol w="3612351">
                  <a:extLst>
                    <a:ext uri="{9D8B030D-6E8A-4147-A177-3AD203B41FA5}">
                      <a16:colId xmlns:a16="http://schemas.microsoft.com/office/drawing/2014/main" val="3539705950"/>
                    </a:ext>
                  </a:extLst>
                </a:gridCol>
                <a:gridCol w="3612351">
                  <a:extLst>
                    <a:ext uri="{9D8B030D-6E8A-4147-A177-3AD203B41FA5}">
                      <a16:colId xmlns:a16="http://schemas.microsoft.com/office/drawing/2014/main" val="3288660538"/>
                    </a:ext>
                  </a:extLst>
                </a:gridCol>
              </a:tblGrid>
              <a:tr h="341941">
                <a:tc>
                  <a:txBody>
                    <a:bodyPr/>
                    <a:lstStyle/>
                    <a:p>
                      <a:r>
                        <a:rPr lang="en-IN" sz="1700" dirty="0">
                          <a:highlight>
                            <a:srgbClr val="FFFF00"/>
                          </a:highlight>
                        </a:rPr>
                        <a:t>Turn Around Time</a:t>
                      </a:r>
                    </a:p>
                  </a:txBody>
                  <a:tcPr marL="85485" marR="85485" marT="42743" marB="42743" anchor="ctr">
                    <a:lnL>
                      <a:noFill/>
                    </a:lnL>
                    <a:lnR>
                      <a:noFill/>
                    </a:lnR>
                    <a:lnT>
                      <a:noFill/>
                    </a:lnT>
                    <a:lnB>
                      <a:noFill/>
                    </a:lnB>
                  </a:tcPr>
                </a:tc>
                <a:tc>
                  <a:txBody>
                    <a:bodyPr/>
                    <a:lstStyle/>
                    <a:p>
                      <a:r>
                        <a:rPr lang="en-IN" sz="1700" dirty="0">
                          <a:highlight>
                            <a:srgbClr val="FFFF00"/>
                          </a:highlight>
                        </a:rPr>
                        <a:t>Waiting Time</a:t>
                      </a:r>
                    </a:p>
                  </a:txBody>
                  <a:tcPr marL="85485" marR="85485" marT="42743" marB="42743" anchor="ctr">
                    <a:lnL>
                      <a:noFill/>
                    </a:lnL>
                    <a:lnR>
                      <a:noFill/>
                    </a:lnR>
                    <a:lnT>
                      <a:noFill/>
                    </a:lnT>
                    <a:lnB>
                      <a:noFill/>
                    </a:lnB>
                  </a:tcPr>
                </a:tc>
                <a:extLst>
                  <a:ext uri="{0D108BD9-81ED-4DB2-BD59-A6C34878D82A}">
                    <a16:rowId xmlns:a16="http://schemas.microsoft.com/office/drawing/2014/main" val="1020070754"/>
                  </a:ext>
                </a:extLst>
              </a:tr>
              <a:tr h="1111310">
                <a:tc>
                  <a:txBody>
                    <a:bodyPr/>
                    <a:lstStyle/>
                    <a:p>
                      <a:pPr marL="342900" indent="-342900">
                        <a:buFont typeface="Arial" panose="020B0604020202020204" pitchFamily="34" charset="0"/>
                        <a:buChar char="•"/>
                      </a:pPr>
                      <a:r>
                        <a:rPr lang="en-US" sz="1700" dirty="0"/>
                        <a:t>The time since the process entered into ready queue for execution till the process completed it’s execution.</a:t>
                      </a:r>
                    </a:p>
                  </a:txBody>
                  <a:tcPr marL="85485" marR="85485" marT="42743" marB="42743" anchor="ctr">
                    <a:lnL>
                      <a:noFill/>
                    </a:lnL>
                    <a:lnR>
                      <a:noFill/>
                    </a:lnR>
                    <a:lnT>
                      <a:noFill/>
                    </a:lnT>
                    <a:lnB>
                      <a:noFill/>
                    </a:lnB>
                  </a:tcPr>
                </a:tc>
                <a:tc>
                  <a:txBody>
                    <a:bodyPr/>
                    <a:lstStyle/>
                    <a:p>
                      <a:r>
                        <a:rPr lang="en-US" sz="1700" dirty="0"/>
                        <a:t>The time process spent in the ready queue and for I/O completion.</a:t>
                      </a:r>
                    </a:p>
                  </a:txBody>
                  <a:tcPr marL="85485" marR="85485" marT="42743" marB="42743" anchor="ctr">
                    <a:lnL>
                      <a:noFill/>
                    </a:lnL>
                    <a:lnR>
                      <a:noFill/>
                    </a:lnR>
                    <a:lnT>
                      <a:noFill/>
                    </a:lnT>
                    <a:lnB>
                      <a:noFill/>
                    </a:lnB>
                  </a:tcPr>
                </a:tc>
                <a:extLst>
                  <a:ext uri="{0D108BD9-81ED-4DB2-BD59-A6C34878D82A}">
                    <a16:rowId xmlns:a16="http://schemas.microsoft.com/office/drawing/2014/main" val="3938304810"/>
                  </a:ext>
                </a:extLst>
              </a:tr>
              <a:tr h="1624222">
                <a:tc>
                  <a:txBody>
                    <a:bodyPr/>
                    <a:lstStyle/>
                    <a:p>
                      <a:pPr marL="342900" indent="-342900">
                        <a:buFont typeface="Arial" panose="020B0604020202020204" pitchFamily="34" charset="0"/>
                        <a:buChar char="•"/>
                      </a:pPr>
                      <a:r>
                        <a:rPr lang="en-US" sz="1700" dirty="0"/>
                        <a:t>Different CPU Scheduling algorithms produce different TAT for the same set of processes.</a:t>
                      </a:r>
                    </a:p>
                  </a:txBody>
                  <a:tcPr marL="85485" marR="85485" marT="42743" marB="42743" anchor="ctr">
                    <a:lnL>
                      <a:noFill/>
                    </a:lnL>
                    <a:lnR>
                      <a:noFill/>
                    </a:lnR>
                    <a:lnT>
                      <a:noFill/>
                    </a:lnT>
                    <a:lnB>
                      <a:noFill/>
                    </a:lnB>
                  </a:tcPr>
                </a:tc>
                <a:tc>
                  <a:txBody>
                    <a:bodyPr/>
                    <a:lstStyle/>
                    <a:p>
                      <a:r>
                        <a:rPr lang="en-US" sz="1700" dirty="0"/>
                        <a:t>CPU Scheduling Algorithm doesn’t affect the amount of time during which a process executes or does I/O but only the amount of time that a process spends waiting in the ready queue.</a:t>
                      </a:r>
                    </a:p>
                  </a:txBody>
                  <a:tcPr marL="85485" marR="85485" marT="42743" marB="42743" anchor="ctr">
                    <a:lnL>
                      <a:noFill/>
                    </a:lnL>
                    <a:lnR>
                      <a:noFill/>
                    </a:lnR>
                    <a:lnT>
                      <a:noFill/>
                    </a:lnT>
                    <a:lnB>
                      <a:noFill/>
                    </a:lnB>
                  </a:tcPr>
                </a:tc>
                <a:extLst>
                  <a:ext uri="{0D108BD9-81ED-4DB2-BD59-A6C34878D82A}">
                    <a16:rowId xmlns:a16="http://schemas.microsoft.com/office/drawing/2014/main" val="186554342"/>
                  </a:ext>
                </a:extLst>
              </a:tr>
              <a:tr h="854854">
                <a:tc>
                  <a:txBody>
                    <a:bodyPr/>
                    <a:lstStyle/>
                    <a:p>
                      <a:pPr marL="342900" indent="-342900">
                        <a:buFont typeface="Arial" panose="020B0604020202020204" pitchFamily="34" charset="0"/>
                        <a:buChar char="•"/>
                      </a:pPr>
                      <a:r>
                        <a:rPr lang="en-US" sz="1700" dirty="0"/>
                        <a:t>The turnaround time is generally limited by the speed of the output device.</a:t>
                      </a:r>
                    </a:p>
                  </a:txBody>
                  <a:tcPr marL="85485" marR="85485" marT="42743" marB="42743" anchor="ctr">
                    <a:lnL>
                      <a:noFill/>
                    </a:lnL>
                    <a:lnR>
                      <a:noFill/>
                    </a:lnR>
                    <a:lnT>
                      <a:noFill/>
                    </a:lnT>
                    <a:lnB>
                      <a:noFill/>
                    </a:lnB>
                  </a:tcPr>
                </a:tc>
                <a:tc>
                  <a:txBody>
                    <a:bodyPr/>
                    <a:lstStyle/>
                    <a:p>
                      <a:r>
                        <a:rPr lang="en-US" sz="1700"/>
                        <a:t>Waiting time has no such major effect.</a:t>
                      </a:r>
                    </a:p>
                  </a:txBody>
                  <a:tcPr marL="85485" marR="85485" marT="42743" marB="42743" anchor="ctr">
                    <a:lnL>
                      <a:noFill/>
                    </a:lnL>
                    <a:lnR>
                      <a:noFill/>
                    </a:lnR>
                    <a:lnT>
                      <a:noFill/>
                    </a:lnT>
                    <a:lnB>
                      <a:noFill/>
                    </a:lnB>
                  </a:tcPr>
                </a:tc>
                <a:extLst>
                  <a:ext uri="{0D108BD9-81ED-4DB2-BD59-A6C34878D82A}">
                    <a16:rowId xmlns:a16="http://schemas.microsoft.com/office/drawing/2014/main" val="3603959295"/>
                  </a:ext>
                </a:extLst>
              </a:tr>
              <a:tr h="598398">
                <a:tc>
                  <a:txBody>
                    <a:bodyPr/>
                    <a:lstStyle/>
                    <a:p>
                      <a:pPr marL="342900" indent="-342900">
                        <a:buFont typeface="Arial" panose="020B0604020202020204" pitchFamily="34" charset="0"/>
                        <a:buChar char="•"/>
                      </a:pPr>
                      <a:r>
                        <a:rPr lang="en-US" sz="1700" dirty="0"/>
                        <a:t>Turn Around Time = Burst time + Waiting time. </a:t>
                      </a:r>
                    </a:p>
                  </a:txBody>
                  <a:tcPr marL="85485" marR="85485" marT="42743" marB="42743" anchor="ctr">
                    <a:lnL>
                      <a:noFill/>
                    </a:lnL>
                    <a:lnR>
                      <a:noFill/>
                    </a:lnR>
                    <a:lnT>
                      <a:noFill/>
                    </a:lnT>
                    <a:lnB>
                      <a:noFill/>
                    </a:lnB>
                  </a:tcPr>
                </a:tc>
                <a:tc>
                  <a:txBody>
                    <a:bodyPr/>
                    <a:lstStyle/>
                    <a:p>
                      <a:r>
                        <a:rPr lang="en-US" sz="1700" dirty="0"/>
                        <a:t>Waiting time = Turn Around – Burst time.</a:t>
                      </a:r>
                    </a:p>
                  </a:txBody>
                  <a:tcPr marL="85485" marR="85485" marT="42743" marB="42743" anchor="ctr">
                    <a:lnL>
                      <a:noFill/>
                    </a:lnL>
                    <a:lnR>
                      <a:noFill/>
                    </a:lnR>
                    <a:lnT>
                      <a:noFill/>
                    </a:lnT>
                    <a:lnB>
                      <a:noFill/>
                    </a:lnB>
                  </a:tcPr>
                </a:tc>
                <a:extLst>
                  <a:ext uri="{0D108BD9-81ED-4DB2-BD59-A6C34878D82A}">
                    <a16:rowId xmlns:a16="http://schemas.microsoft.com/office/drawing/2014/main" val="3987832580"/>
                  </a:ext>
                </a:extLst>
              </a:tr>
            </a:tbl>
          </a:graphicData>
        </a:graphic>
      </p:graphicFrame>
    </p:spTree>
    <p:extLst>
      <p:ext uri="{BB962C8B-B14F-4D97-AF65-F5344CB8AC3E}">
        <p14:creationId xmlns:p14="http://schemas.microsoft.com/office/powerpoint/2010/main" val="1109108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To avoid 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527C-EC48-454E-8CA1-82D2B303A0FA}"/>
              </a:ext>
            </a:extLst>
          </p:cNvPr>
          <p:cNvSpPr>
            <a:spLocks noGrp="1"/>
          </p:cNvSpPr>
          <p:nvPr>
            <p:ph type="title"/>
          </p:nvPr>
        </p:nvSpPr>
        <p:spPr/>
        <p:txBody>
          <a:bodyPr/>
          <a:lstStyle/>
          <a:p>
            <a:endParaRPr lang="en-IN"/>
          </a:p>
        </p:txBody>
      </p:sp>
      <p:graphicFrame>
        <p:nvGraphicFramePr>
          <p:cNvPr id="4" name="Table 4">
            <a:extLst>
              <a:ext uri="{FF2B5EF4-FFF2-40B4-BE49-F238E27FC236}">
                <a16:creationId xmlns:a16="http://schemas.microsoft.com/office/drawing/2014/main" id="{8AC2D218-282A-4D80-9F75-6573E8FF020A}"/>
              </a:ext>
            </a:extLst>
          </p:cNvPr>
          <p:cNvGraphicFramePr>
            <a:graphicFrameLocks noGrp="1"/>
          </p:cNvGraphicFramePr>
          <p:nvPr>
            <p:ph idx="1"/>
            <p:extLst>
              <p:ext uri="{D42A27DB-BD31-4B8C-83A1-F6EECF244321}">
                <p14:modId xmlns:p14="http://schemas.microsoft.com/office/powerpoint/2010/main" val="122379030"/>
              </p:ext>
            </p:extLst>
          </p:nvPr>
        </p:nvGraphicFramePr>
        <p:xfrm>
          <a:off x="806450" y="1233488"/>
          <a:ext cx="7727949" cy="2123440"/>
        </p:xfrm>
        <a:graphic>
          <a:graphicData uri="http://schemas.openxmlformats.org/drawingml/2006/table">
            <a:tbl>
              <a:tblPr firstRow="1" bandRow="1">
                <a:tableStyleId>{5C22544A-7EE6-4342-B048-85BDC9FD1C3A}</a:tableStyleId>
              </a:tblPr>
              <a:tblGrid>
                <a:gridCol w="2575983">
                  <a:extLst>
                    <a:ext uri="{9D8B030D-6E8A-4147-A177-3AD203B41FA5}">
                      <a16:colId xmlns:a16="http://schemas.microsoft.com/office/drawing/2014/main" val="1118957663"/>
                    </a:ext>
                  </a:extLst>
                </a:gridCol>
                <a:gridCol w="2575983">
                  <a:extLst>
                    <a:ext uri="{9D8B030D-6E8A-4147-A177-3AD203B41FA5}">
                      <a16:colId xmlns:a16="http://schemas.microsoft.com/office/drawing/2014/main" val="3164288397"/>
                    </a:ext>
                  </a:extLst>
                </a:gridCol>
                <a:gridCol w="2575983">
                  <a:extLst>
                    <a:ext uri="{9D8B030D-6E8A-4147-A177-3AD203B41FA5}">
                      <a16:colId xmlns:a16="http://schemas.microsoft.com/office/drawing/2014/main" val="87977094"/>
                    </a:ext>
                  </a:extLst>
                </a:gridCol>
              </a:tblGrid>
              <a:tr h="370840">
                <a:tc>
                  <a:txBody>
                    <a:bodyPr/>
                    <a:lstStyle/>
                    <a:p>
                      <a:r>
                        <a:rPr lang="en-US" dirty="0"/>
                        <a:t>Process</a:t>
                      </a:r>
                      <a:endParaRPr lang="en-IN" dirty="0"/>
                    </a:p>
                  </a:txBody>
                  <a:tcPr/>
                </a:tc>
                <a:tc>
                  <a:txBody>
                    <a:bodyPr/>
                    <a:lstStyle/>
                    <a:p>
                      <a:r>
                        <a:rPr lang="en-US" dirty="0"/>
                        <a:t>Arrival time(AT)</a:t>
                      </a:r>
                      <a:endParaRPr lang="en-IN" dirty="0"/>
                    </a:p>
                  </a:txBody>
                  <a:tcPr/>
                </a:tc>
                <a:tc>
                  <a:txBody>
                    <a:bodyPr/>
                    <a:lstStyle/>
                    <a:p>
                      <a:r>
                        <a:rPr lang="en-US" dirty="0"/>
                        <a:t>CPU Burst( Execution time)</a:t>
                      </a:r>
                      <a:endParaRPr lang="en-IN" dirty="0"/>
                    </a:p>
                  </a:txBody>
                  <a:tcPr/>
                </a:tc>
                <a:extLst>
                  <a:ext uri="{0D108BD9-81ED-4DB2-BD59-A6C34878D82A}">
                    <a16:rowId xmlns:a16="http://schemas.microsoft.com/office/drawing/2014/main" val="1389672315"/>
                  </a:ext>
                </a:extLst>
              </a:tr>
              <a:tr h="370840">
                <a:tc>
                  <a:txBody>
                    <a:bodyPr/>
                    <a:lstStyle/>
                    <a:p>
                      <a:r>
                        <a:rPr lang="en-US" dirty="0"/>
                        <a:t>p0</a:t>
                      </a:r>
                      <a:endParaRPr lang="en-IN" dirty="0"/>
                    </a:p>
                  </a:txBody>
                  <a:tcPr/>
                </a:tc>
                <a:tc>
                  <a:txBody>
                    <a:bodyPr/>
                    <a:lstStyle/>
                    <a:p>
                      <a:r>
                        <a:rPr lang="en-US" dirty="0"/>
                        <a:t>0</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3593999800"/>
                  </a:ext>
                </a:extLst>
              </a:tr>
              <a:tr h="370840">
                <a:tc>
                  <a:txBody>
                    <a:bodyPr/>
                    <a:lstStyle/>
                    <a:p>
                      <a:r>
                        <a:rPr lang="en-US" dirty="0"/>
                        <a:t>p1</a:t>
                      </a:r>
                      <a:endParaRPr lang="en-IN" dirty="0"/>
                    </a:p>
                  </a:txBody>
                  <a:tcPr/>
                </a:tc>
                <a:tc>
                  <a:txBody>
                    <a:bodyPr/>
                    <a:lstStyle/>
                    <a:p>
                      <a:r>
                        <a:rPr lang="en-US" dirty="0"/>
                        <a:t>1</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1158470895"/>
                  </a:ext>
                </a:extLst>
              </a:tr>
              <a:tr h="370840">
                <a:tc>
                  <a:txBody>
                    <a:bodyPr/>
                    <a:lstStyle/>
                    <a:p>
                      <a:r>
                        <a:rPr lang="en-US" dirty="0"/>
                        <a:t>p2</a:t>
                      </a:r>
                      <a:endParaRPr lang="en-IN" dirty="0"/>
                    </a:p>
                  </a:txBody>
                  <a:tcPr/>
                </a:tc>
                <a:tc>
                  <a:txBody>
                    <a:bodyPr/>
                    <a:lstStyle/>
                    <a:p>
                      <a:r>
                        <a:rPr lang="en-US" dirty="0"/>
                        <a:t>2</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433163861"/>
                  </a:ext>
                </a:extLst>
              </a:tr>
              <a:tr h="370840">
                <a:tc>
                  <a:txBody>
                    <a:bodyPr/>
                    <a:lstStyle/>
                    <a:p>
                      <a:r>
                        <a:rPr lang="en-US" dirty="0"/>
                        <a:t>p3</a:t>
                      </a:r>
                      <a:endParaRPr lang="en-IN" dirty="0"/>
                    </a:p>
                  </a:txBody>
                  <a:tcPr/>
                </a:tc>
                <a:tc>
                  <a:txBody>
                    <a:bodyPr/>
                    <a:lstStyle/>
                    <a:p>
                      <a:r>
                        <a:rPr lang="en-US" dirty="0"/>
                        <a:t>3</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860329784"/>
                  </a:ext>
                </a:extLst>
              </a:tr>
            </a:tbl>
          </a:graphicData>
        </a:graphic>
      </p:graphicFrame>
      <p:graphicFrame>
        <p:nvGraphicFramePr>
          <p:cNvPr id="7" name="Table 7">
            <a:extLst>
              <a:ext uri="{FF2B5EF4-FFF2-40B4-BE49-F238E27FC236}">
                <a16:creationId xmlns:a16="http://schemas.microsoft.com/office/drawing/2014/main" id="{51E6F95A-4546-4FAB-9CA5-A2DDDB726A73}"/>
              </a:ext>
            </a:extLst>
          </p:cNvPr>
          <p:cNvGraphicFramePr>
            <a:graphicFrameLocks noGrp="1"/>
          </p:cNvGraphicFramePr>
          <p:nvPr>
            <p:extLst>
              <p:ext uri="{D42A27DB-BD31-4B8C-83A1-F6EECF244321}">
                <p14:modId xmlns:p14="http://schemas.microsoft.com/office/powerpoint/2010/main" val="1938867142"/>
              </p:ext>
            </p:extLst>
          </p:nvPr>
        </p:nvGraphicFramePr>
        <p:xfrm>
          <a:off x="925689" y="4286956"/>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130848372"/>
                    </a:ext>
                  </a:extLst>
                </a:gridCol>
                <a:gridCol w="1524000">
                  <a:extLst>
                    <a:ext uri="{9D8B030D-6E8A-4147-A177-3AD203B41FA5}">
                      <a16:colId xmlns:a16="http://schemas.microsoft.com/office/drawing/2014/main" val="1396733714"/>
                    </a:ext>
                  </a:extLst>
                </a:gridCol>
                <a:gridCol w="1524000">
                  <a:extLst>
                    <a:ext uri="{9D8B030D-6E8A-4147-A177-3AD203B41FA5}">
                      <a16:colId xmlns:a16="http://schemas.microsoft.com/office/drawing/2014/main" val="313155520"/>
                    </a:ext>
                  </a:extLst>
                </a:gridCol>
                <a:gridCol w="1524000">
                  <a:extLst>
                    <a:ext uri="{9D8B030D-6E8A-4147-A177-3AD203B41FA5}">
                      <a16:colId xmlns:a16="http://schemas.microsoft.com/office/drawing/2014/main" val="1322114055"/>
                    </a:ext>
                  </a:extLst>
                </a:gridCol>
              </a:tblGrid>
              <a:tr h="370840">
                <a:tc>
                  <a:txBody>
                    <a:bodyPr/>
                    <a:lstStyle/>
                    <a:p>
                      <a:r>
                        <a:rPr lang="en-US" dirty="0"/>
                        <a:t>p0</a:t>
                      </a:r>
                      <a:endParaRPr lang="en-IN" dirty="0"/>
                    </a:p>
                  </a:txBody>
                  <a:tcPr/>
                </a:tc>
                <a:tc>
                  <a:txBody>
                    <a:bodyPr/>
                    <a:lstStyle/>
                    <a:p>
                      <a:r>
                        <a:rPr lang="en-US" dirty="0"/>
                        <a:t>p1</a:t>
                      </a:r>
                      <a:endParaRPr lang="en-IN" dirty="0"/>
                    </a:p>
                  </a:txBody>
                  <a:tcPr/>
                </a:tc>
                <a:tc>
                  <a:txBody>
                    <a:bodyPr/>
                    <a:lstStyle/>
                    <a:p>
                      <a:r>
                        <a:rPr lang="en-US" dirty="0"/>
                        <a:t>p2</a:t>
                      </a:r>
                      <a:endParaRPr lang="en-IN" dirty="0"/>
                    </a:p>
                  </a:txBody>
                  <a:tcPr/>
                </a:tc>
                <a:tc>
                  <a:txBody>
                    <a:bodyPr/>
                    <a:lstStyle/>
                    <a:p>
                      <a:r>
                        <a:rPr lang="en-US" dirty="0"/>
                        <a:t>p3</a:t>
                      </a:r>
                      <a:endParaRPr lang="en-IN" dirty="0"/>
                    </a:p>
                  </a:txBody>
                  <a:tcPr/>
                </a:tc>
                <a:extLst>
                  <a:ext uri="{0D108BD9-81ED-4DB2-BD59-A6C34878D82A}">
                    <a16:rowId xmlns:a16="http://schemas.microsoft.com/office/drawing/2014/main" val="2117987791"/>
                  </a:ext>
                </a:extLst>
              </a:tr>
            </a:tbl>
          </a:graphicData>
        </a:graphic>
      </p:graphicFrame>
      <p:graphicFrame>
        <p:nvGraphicFramePr>
          <p:cNvPr id="8" name="Table 8">
            <a:extLst>
              <a:ext uri="{FF2B5EF4-FFF2-40B4-BE49-F238E27FC236}">
                <a16:creationId xmlns:a16="http://schemas.microsoft.com/office/drawing/2014/main" id="{AE236087-99E1-455B-B3BF-B435421F124F}"/>
              </a:ext>
            </a:extLst>
          </p:cNvPr>
          <p:cNvGraphicFramePr>
            <a:graphicFrameLocks noGrp="1"/>
          </p:cNvGraphicFramePr>
          <p:nvPr>
            <p:extLst>
              <p:ext uri="{D42A27DB-BD31-4B8C-83A1-F6EECF244321}">
                <p14:modId xmlns:p14="http://schemas.microsoft.com/office/powerpoint/2010/main" val="2166853525"/>
              </p:ext>
            </p:extLst>
          </p:nvPr>
        </p:nvGraphicFramePr>
        <p:xfrm>
          <a:off x="925689" y="4657796"/>
          <a:ext cx="6096000" cy="370840"/>
        </p:xfrm>
        <a:graphic>
          <a:graphicData uri="http://schemas.openxmlformats.org/drawingml/2006/table">
            <a:tbl>
              <a:tblPr firstRow="1" bandRow="1">
                <a:tableStyleId>{F5AB1C69-6EDB-4FF4-983F-18BD219EF322}</a:tableStyleId>
              </a:tblPr>
              <a:tblGrid>
                <a:gridCol w="1524000">
                  <a:extLst>
                    <a:ext uri="{9D8B030D-6E8A-4147-A177-3AD203B41FA5}">
                      <a16:colId xmlns:a16="http://schemas.microsoft.com/office/drawing/2014/main" val="1262937464"/>
                    </a:ext>
                  </a:extLst>
                </a:gridCol>
                <a:gridCol w="1524000">
                  <a:extLst>
                    <a:ext uri="{9D8B030D-6E8A-4147-A177-3AD203B41FA5}">
                      <a16:colId xmlns:a16="http://schemas.microsoft.com/office/drawing/2014/main" val="3576290956"/>
                    </a:ext>
                  </a:extLst>
                </a:gridCol>
                <a:gridCol w="1524000">
                  <a:extLst>
                    <a:ext uri="{9D8B030D-6E8A-4147-A177-3AD203B41FA5}">
                      <a16:colId xmlns:a16="http://schemas.microsoft.com/office/drawing/2014/main" val="1711780022"/>
                    </a:ext>
                  </a:extLst>
                </a:gridCol>
                <a:gridCol w="1524000">
                  <a:extLst>
                    <a:ext uri="{9D8B030D-6E8A-4147-A177-3AD203B41FA5}">
                      <a16:colId xmlns:a16="http://schemas.microsoft.com/office/drawing/2014/main" val="1174692415"/>
                    </a:ext>
                  </a:extLst>
                </a:gridCol>
              </a:tblGrid>
              <a:tr h="370840">
                <a:tc>
                  <a:txBody>
                    <a:bodyPr/>
                    <a:lstStyle/>
                    <a:p>
                      <a:r>
                        <a:rPr lang="en-US" dirty="0">
                          <a:solidFill>
                            <a:schemeClr val="tx1"/>
                          </a:solidFill>
                        </a:rPr>
                        <a:t>0                 5</a:t>
                      </a:r>
                      <a:endParaRPr lang="en-IN" dirty="0">
                        <a:solidFill>
                          <a:schemeClr val="tx1"/>
                        </a:solidFill>
                      </a:endParaRPr>
                    </a:p>
                  </a:txBody>
                  <a:tcPr>
                    <a:solidFill>
                      <a:schemeClr val="bg1"/>
                    </a:solidFill>
                  </a:tcPr>
                </a:tc>
                <a:tc>
                  <a:txBody>
                    <a:bodyPr/>
                    <a:lstStyle/>
                    <a:p>
                      <a:r>
                        <a:rPr lang="en-US" dirty="0">
                          <a:solidFill>
                            <a:schemeClr val="tx1"/>
                          </a:solidFill>
                        </a:rPr>
                        <a:t>                   8</a:t>
                      </a:r>
                      <a:endParaRPr lang="en-IN" dirty="0">
                        <a:solidFill>
                          <a:schemeClr val="tx1"/>
                        </a:solidFill>
                      </a:endParaRPr>
                    </a:p>
                  </a:txBody>
                  <a:tcPr>
                    <a:solidFill>
                      <a:schemeClr val="bg1"/>
                    </a:solidFill>
                  </a:tcPr>
                </a:tc>
                <a:tc>
                  <a:txBody>
                    <a:bodyPr/>
                    <a:lstStyle/>
                    <a:p>
                      <a:r>
                        <a:rPr lang="en-US" dirty="0">
                          <a:solidFill>
                            <a:schemeClr val="tx1"/>
                          </a:solidFill>
                        </a:rPr>
                        <a:t>                 16    </a:t>
                      </a:r>
                      <a:endParaRPr lang="en-IN" dirty="0">
                        <a:solidFill>
                          <a:schemeClr val="tx1"/>
                        </a:solidFill>
                      </a:endParaRPr>
                    </a:p>
                  </a:txBody>
                  <a:tcPr>
                    <a:solidFill>
                      <a:schemeClr val="bg1"/>
                    </a:solidFill>
                  </a:tcPr>
                </a:tc>
                <a:tc>
                  <a:txBody>
                    <a:bodyPr/>
                    <a:lstStyle/>
                    <a:p>
                      <a:r>
                        <a:rPr lang="en-US" dirty="0">
                          <a:solidFill>
                            <a:schemeClr val="tx1"/>
                          </a:solidFill>
                        </a:rPr>
                        <a:t>                 25</a:t>
                      </a:r>
                      <a:endParaRPr lang="en-IN" dirty="0">
                        <a:solidFill>
                          <a:schemeClr val="tx1"/>
                        </a:solidFill>
                      </a:endParaRPr>
                    </a:p>
                  </a:txBody>
                  <a:tcPr>
                    <a:solidFill>
                      <a:schemeClr val="bg1"/>
                    </a:solidFill>
                  </a:tcPr>
                </a:tc>
                <a:extLst>
                  <a:ext uri="{0D108BD9-81ED-4DB2-BD59-A6C34878D82A}">
                    <a16:rowId xmlns:a16="http://schemas.microsoft.com/office/drawing/2014/main" val="3603299637"/>
                  </a:ext>
                </a:extLst>
              </a:tr>
            </a:tbl>
          </a:graphicData>
        </a:graphic>
      </p:graphicFrame>
    </p:spTree>
    <p:extLst>
      <p:ext uri="{BB962C8B-B14F-4D97-AF65-F5344CB8AC3E}">
        <p14:creationId xmlns:p14="http://schemas.microsoft.com/office/powerpoint/2010/main" val="262471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28B6944-361A-7E41-1A4D-8D1E90C68EDA}"/>
              </a:ext>
            </a:extLst>
          </p:cNvPr>
          <p:cNvSpPr>
            <a:spLocks noGrp="1"/>
          </p:cNvSpPr>
          <p:nvPr>
            <p:ph type="title"/>
          </p:nvPr>
        </p:nvSpPr>
        <p:spPr>
          <a:xfrm>
            <a:off x="457200" y="274638"/>
            <a:ext cx="8229600" cy="1143000"/>
          </a:xfrm>
        </p:spPr>
        <p:txBody>
          <a:bodyPr/>
          <a:lstStyle/>
          <a:p>
            <a:endParaRPr lang="en-US"/>
          </a:p>
        </p:txBody>
      </p:sp>
      <p:sp>
        <p:nvSpPr>
          <p:cNvPr id="18" name="Text Placeholder 2">
            <a:extLst>
              <a:ext uri="{FF2B5EF4-FFF2-40B4-BE49-F238E27FC236}">
                <a16:creationId xmlns:a16="http://schemas.microsoft.com/office/drawing/2014/main" id="{7D6FD60C-33D6-3B45-6E4A-8C7397787227}"/>
              </a:ext>
            </a:extLst>
          </p:cNvPr>
          <p:cNvSpPr>
            <a:spLocks noGrp="1"/>
          </p:cNvSpPr>
          <p:nvPr>
            <p:ph type="body" idx="1"/>
          </p:nvPr>
        </p:nvSpPr>
        <p:spPr>
          <a:xfrm>
            <a:off x="457200" y="1535113"/>
            <a:ext cx="4040188" cy="639762"/>
          </a:xfrm>
        </p:spPr>
        <p:txBody>
          <a:bodyPr/>
          <a:lstStyle/>
          <a:p>
            <a:endParaRPr lang="en-US"/>
          </a:p>
        </p:txBody>
      </p:sp>
      <p:sp>
        <p:nvSpPr>
          <p:cNvPr id="19" name="Text Placeholder 4">
            <a:extLst>
              <a:ext uri="{FF2B5EF4-FFF2-40B4-BE49-F238E27FC236}">
                <a16:creationId xmlns:a16="http://schemas.microsoft.com/office/drawing/2014/main" id="{40CECA2A-2F2C-EEB1-6306-6E8DBAE8DD5D}"/>
              </a:ext>
            </a:extLst>
          </p:cNvPr>
          <p:cNvSpPr>
            <a:spLocks noGrp="1"/>
          </p:cNvSpPr>
          <p:nvPr>
            <p:ph type="body" sz="quarter" idx="3"/>
          </p:nvPr>
        </p:nvSpPr>
        <p:spPr>
          <a:xfrm>
            <a:off x="4664738" y="3468670"/>
            <a:ext cx="4022061" cy="1001731"/>
          </a:xfrm>
        </p:spPr>
        <p:txBody>
          <a:bodyPr/>
          <a:lstStyle/>
          <a:p>
            <a:r>
              <a:rPr lang="en-US" dirty="0"/>
              <a:t>AWT?</a:t>
            </a:r>
          </a:p>
          <a:p>
            <a:r>
              <a:rPr lang="en-US" dirty="0"/>
              <a:t>ATAT?</a:t>
            </a:r>
          </a:p>
        </p:txBody>
      </p:sp>
      <p:pic>
        <p:nvPicPr>
          <p:cNvPr id="8" name="Content Placeholder 7" descr="A picture containing text, font, number, line&#10;&#10;Description automatically generated">
            <a:extLst>
              <a:ext uri="{FF2B5EF4-FFF2-40B4-BE49-F238E27FC236}">
                <a16:creationId xmlns:a16="http://schemas.microsoft.com/office/drawing/2014/main" id="{4CD1EBFF-BF89-4AD2-88FC-13657B56C63C}"/>
              </a:ext>
            </a:extLst>
          </p:cNvPr>
          <p:cNvPicPr>
            <a:picLocks noGrp="1" noChangeAspect="1"/>
          </p:cNvPicPr>
          <p:nvPr>
            <p:ph sz="quarter" idx="4"/>
          </p:nvPr>
        </p:nvPicPr>
        <p:blipFill>
          <a:blip r:embed="rId2"/>
          <a:stretch>
            <a:fillRect/>
          </a:stretch>
        </p:blipFill>
        <p:spPr>
          <a:xfrm>
            <a:off x="4497388" y="2514970"/>
            <a:ext cx="4022061" cy="874361"/>
          </a:xfrm>
        </p:spPr>
      </p:pic>
      <p:graphicFrame>
        <p:nvGraphicFramePr>
          <p:cNvPr id="4" name="Content Placeholder 3">
            <a:extLst>
              <a:ext uri="{FF2B5EF4-FFF2-40B4-BE49-F238E27FC236}">
                <a16:creationId xmlns:a16="http://schemas.microsoft.com/office/drawing/2014/main" id="{FBF79C68-F4DE-4CA0-A44D-EB8072FB4691}"/>
              </a:ext>
            </a:extLst>
          </p:cNvPr>
          <p:cNvGraphicFramePr>
            <a:graphicFrameLocks noGrp="1"/>
          </p:cNvGraphicFramePr>
          <p:nvPr>
            <p:ph sz="half" idx="2"/>
            <p:extLst>
              <p:ext uri="{D42A27DB-BD31-4B8C-83A1-F6EECF244321}">
                <p14:modId xmlns:p14="http://schemas.microsoft.com/office/powerpoint/2010/main" val="3862299865"/>
              </p:ext>
            </p:extLst>
          </p:nvPr>
        </p:nvGraphicFramePr>
        <p:xfrm>
          <a:off x="457200" y="3057490"/>
          <a:ext cx="4040190" cy="2186061"/>
        </p:xfrm>
        <a:graphic>
          <a:graphicData uri="http://schemas.openxmlformats.org/drawingml/2006/table">
            <a:tbl>
              <a:tblPr firstRow="1" bandRow="1">
                <a:solidFill>
                  <a:schemeClr val="bg1"/>
                </a:solidFill>
              </a:tblPr>
              <a:tblGrid>
                <a:gridCol w="700911">
                  <a:extLst>
                    <a:ext uri="{9D8B030D-6E8A-4147-A177-3AD203B41FA5}">
                      <a16:colId xmlns:a16="http://schemas.microsoft.com/office/drawing/2014/main" val="1796150136"/>
                    </a:ext>
                  </a:extLst>
                </a:gridCol>
                <a:gridCol w="601056">
                  <a:extLst>
                    <a:ext uri="{9D8B030D-6E8A-4147-A177-3AD203B41FA5}">
                      <a16:colId xmlns:a16="http://schemas.microsoft.com/office/drawing/2014/main" val="2502362405"/>
                    </a:ext>
                  </a:extLst>
                </a:gridCol>
                <a:gridCol w="536782">
                  <a:extLst>
                    <a:ext uri="{9D8B030D-6E8A-4147-A177-3AD203B41FA5}">
                      <a16:colId xmlns:a16="http://schemas.microsoft.com/office/drawing/2014/main" val="1932886937"/>
                    </a:ext>
                  </a:extLst>
                </a:gridCol>
                <a:gridCol w="885700">
                  <a:extLst>
                    <a:ext uri="{9D8B030D-6E8A-4147-A177-3AD203B41FA5}">
                      <a16:colId xmlns:a16="http://schemas.microsoft.com/office/drawing/2014/main" val="1570396133"/>
                    </a:ext>
                  </a:extLst>
                </a:gridCol>
                <a:gridCol w="650410">
                  <a:extLst>
                    <a:ext uri="{9D8B030D-6E8A-4147-A177-3AD203B41FA5}">
                      <a16:colId xmlns:a16="http://schemas.microsoft.com/office/drawing/2014/main" val="2708227882"/>
                    </a:ext>
                  </a:extLst>
                </a:gridCol>
                <a:gridCol w="665331">
                  <a:extLst>
                    <a:ext uri="{9D8B030D-6E8A-4147-A177-3AD203B41FA5}">
                      <a16:colId xmlns:a16="http://schemas.microsoft.com/office/drawing/2014/main" val="2056448819"/>
                    </a:ext>
                  </a:extLst>
                </a:gridCol>
              </a:tblGrid>
              <a:tr h="621441">
                <a:tc>
                  <a:txBody>
                    <a:bodyPr/>
                    <a:lstStyle/>
                    <a:p>
                      <a:r>
                        <a:rPr lang="en-IN" sz="1000" b="0" cap="none" spc="0">
                          <a:solidFill>
                            <a:schemeClr val="bg1"/>
                          </a:solidFill>
                        </a:rPr>
                        <a:t>Process ID</a:t>
                      </a:r>
                    </a:p>
                  </a:txBody>
                  <a:tcPr marL="85944" marR="66111" marT="66111" marB="6611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Arrival Time</a:t>
                      </a: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Burst Time</a:t>
                      </a: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Completion Time</a:t>
                      </a: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dirty="0">
                          <a:solidFill>
                            <a:schemeClr val="bg1"/>
                          </a:solidFill>
                        </a:rPr>
                        <a:t>Turn Around Time</a:t>
                      </a: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000" b="0" cap="none" spc="0">
                          <a:solidFill>
                            <a:schemeClr val="bg1"/>
                          </a:solidFill>
                        </a:rPr>
                        <a:t>Waiting Time</a:t>
                      </a:r>
                    </a:p>
                  </a:txBody>
                  <a:tcPr marL="85944" marR="66111" marT="66111" marB="66111"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399974214"/>
                  </a:ext>
                </a:extLst>
              </a:tr>
              <a:tr h="312924">
                <a:tc>
                  <a:txBody>
                    <a:bodyPr/>
                    <a:lstStyle/>
                    <a:p>
                      <a:r>
                        <a:rPr lang="en-IN" sz="1000" cap="none" spc="0">
                          <a:solidFill>
                            <a:schemeClr val="tx1"/>
                          </a:solidFill>
                        </a:rPr>
                        <a:t>P 1</a:t>
                      </a: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0</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6</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0</a:t>
                      </a: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11294481"/>
                  </a:ext>
                </a:extLst>
              </a:tr>
              <a:tr h="312924">
                <a:tc>
                  <a:txBody>
                    <a:bodyPr/>
                    <a:lstStyle/>
                    <a:p>
                      <a:r>
                        <a:rPr lang="en-IN" sz="1000" cap="none" spc="0">
                          <a:solidFill>
                            <a:schemeClr val="tx1"/>
                          </a:solidFill>
                        </a:rPr>
                        <a:t>P 2</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a:solidFill>
                            <a:schemeClr val="tx1"/>
                          </a:solidFill>
                        </a:rPr>
                        <a:t>2</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2</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8</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6</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4</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11486464"/>
                  </a:ext>
                </a:extLst>
              </a:tr>
              <a:tr h="312924">
                <a:tc>
                  <a:txBody>
                    <a:bodyPr/>
                    <a:lstStyle/>
                    <a:p>
                      <a:r>
                        <a:rPr lang="en-IN" sz="1000" cap="none" spc="0">
                          <a:solidFill>
                            <a:schemeClr val="tx1"/>
                          </a:solidFill>
                        </a:rPr>
                        <a:t>P 3</a:t>
                      </a: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a:solidFill>
                            <a:schemeClr val="tx1"/>
                          </a:solidFill>
                        </a:rPr>
                        <a:t>3</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1</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000" cap="none" spc="0" dirty="0">
                          <a:solidFill>
                            <a:schemeClr val="tx1"/>
                          </a:solidFill>
                        </a:rPr>
                        <a:t>9</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000" cap="none" spc="0" dirty="0">
                          <a:solidFill>
                            <a:schemeClr val="tx1"/>
                          </a:solidFill>
                        </a:rPr>
                        <a:t>7</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1000" cap="none" spc="0" dirty="0">
                          <a:solidFill>
                            <a:schemeClr val="tx1"/>
                          </a:solidFill>
                        </a:rPr>
                        <a:t>5</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64705536"/>
                  </a:ext>
                </a:extLst>
              </a:tr>
              <a:tr h="312924">
                <a:tc>
                  <a:txBody>
                    <a:bodyPr/>
                    <a:lstStyle/>
                    <a:p>
                      <a:r>
                        <a:rPr lang="en-IN" sz="1000" cap="none" spc="0">
                          <a:solidFill>
                            <a:schemeClr val="tx1"/>
                          </a:solidFill>
                        </a:rPr>
                        <a:t>P4</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4</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9</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18</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000" cap="none" spc="0" dirty="0">
                          <a:solidFill>
                            <a:schemeClr val="tx1"/>
                          </a:solidFill>
                        </a:rPr>
                        <a:t>14</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1000" cap="none" spc="0" dirty="0">
                          <a:solidFill>
                            <a:schemeClr val="tx1"/>
                          </a:solidFill>
                        </a:rPr>
                        <a:t>5</a:t>
                      </a:r>
                      <a:endParaRPr lang="en-IN" sz="1000" cap="none" spc="0" dirty="0">
                        <a:solidFill>
                          <a:schemeClr val="tx1"/>
                        </a:solidFill>
                      </a:endParaRPr>
                    </a:p>
                  </a:txBody>
                  <a:tcPr marL="85944" marR="66111" marT="66111" marB="66111"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34566587"/>
                  </a:ext>
                </a:extLst>
              </a:tr>
              <a:tr h="312924">
                <a:tc>
                  <a:txBody>
                    <a:bodyPr/>
                    <a:lstStyle/>
                    <a:p>
                      <a:r>
                        <a:rPr lang="en-IN" sz="1000" cap="none" spc="0">
                          <a:solidFill>
                            <a:schemeClr val="tx1"/>
                          </a:solidFill>
                        </a:rPr>
                        <a:t>P 5</a:t>
                      </a:r>
                    </a:p>
                  </a:txBody>
                  <a:tcPr marL="85944" marR="66111" marT="66111" marB="66111"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a:solidFill>
                            <a:schemeClr val="tx1"/>
                          </a:solidFill>
                        </a:rPr>
                        <a:t>5</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a:solidFill>
                            <a:schemeClr val="tx1"/>
                          </a:solidFill>
                        </a:rPr>
                        <a:t>8</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26</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21</a:t>
                      </a:r>
                    </a:p>
                  </a:txBody>
                  <a:tcPr marL="85944" marR="66111" marT="66111" marB="66111"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1000" cap="none" spc="0" dirty="0">
                          <a:solidFill>
                            <a:schemeClr val="tx1"/>
                          </a:solidFill>
                        </a:rPr>
                        <a:t>13</a:t>
                      </a:r>
                    </a:p>
                  </a:txBody>
                  <a:tcPr marL="85944" marR="66111" marT="66111" marB="66111"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977804598"/>
                  </a:ext>
                </a:extLst>
              </a:tr>
            </a:tbl>
          </a:graphicData>
        </a:graphic>
      </p:graphicFrame>
    </p:spTree>
    <p:extLst>
      <p:ext uri="{BB962C8B-B14F-4D97-AF65-F5344CB8AC3E}">
        <p14:creationId xmlns:p14="http://schemas.microsoft.com/office/powerpoint/2010/main" val="3560219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xfrm>
            <a:off x="835378" y="1233488"/>
            <a:ext cx="7699022" cy="4952823"/>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 (</a:t>
            </a:r>
            <a:r>
              <a:rPr lang="en-US" altLang="en-US" u="sng" dirty="0" err="1"/>
              <a:t>ms</a:t>
            </a:r>
            <a:r>
              <a:rPr lang="en-US" altLang="en-US" u="sng" dirty="0"/>
              <a:t>)</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sz="2000" dirty="0">
                <a:latin typeface="+mj-lt"/>
              </a:rPr>
              <a:t>Average waiting time = (3 + 16 + 9 + 0) / 4 = 7 </a:t>
            </a:r>
            <a:r>
              <a:rPr lang="en-US" altLang="en-US" sz="2000" dirty="0" err="1">
                <a:latin typeface="+mj-lt"/>
              </a:rPr>
              <a:t>ms</a:t>
            </a:r>
            <a:endParaRPr lang="en-US" altLang="en-US" sz="2000" dirty="0">
              <a:latin typeface="+mj-lt"/>
            </a:endParaRPr>
          </a:p>
          <a:p>
            <a:pPr>
              <a:tabLst>
                <a:tab pos="1600200" algn="ctr"/>
                <a:tab pos="3251200" algn="ctr"/>
                <a:tab pos="5140325" algn="ctr"/>
              </a:tabLst>
            </a:pPr>
            <a:r>
              <a:rPr lang="en-US" altLang="en-US" sz="2000" b="1" baseline="-25000" dirty="0">
                <a:latin typeface="+mj-lt"/>
              </a:rPr>
              <a:t>ATAT = (9+24+16+3)/4 = 52/4=13 </a:t>
            </a:r>
            <a:r>
              <a:rPr lang="en-US" altLang="en-US" sz="2000" b="1" baseline="-25000" dirty="0" err="1">
                <a:latin typeface="+mj-lt"/>
              </a:rPr>
              <a:t>ms</a:t>
            </a:r>
            <a:endParaRPr lang="en-US" altLang="en-US" sz="2000" b="1" baseline="-25000" dirty="0">
              <a:latin typeface="+mj-lt"/>
            </a:endParaRPr>
          </a:p>
          <a:p>
            <a:pPr marL="0" indent="0">
              <a:buNone/>
              <a:tabLst>
                <a:tab pos="1600200" algn="ctr"/>
                <a:tab pos="3251200" algn="ctr"/>
                <a:tab pos="5140325" algn="ctr"/>
              </a:tabLst>
            </a:pPr>
            <a:endParaRPr lang="en-US" altLang="en-US"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C587-B7BE-4764-B7FB-0DE8F3D322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229D37-9277-453B-B0BD-40FAB0BBE1CF}"/>
              </a:ext>
            </a:extLst>
          </p:cNvPr>
          <p:cNvSpPr>
            <a:spLocks noGrp="1"/>
          </p:cNvSpPr>
          <p:nvPr>
            <p:ph idx="1"/>
          </p:nvPr>
        </p:nvSpPr>
        <p:spPr>
          <a:xfrm>
            <a:off x="806450" y="3429000"/>
            <a:ext cx="7727950" cy="2335213"/>
          </a:xfrm>
        </p:spPr>
        <p:txBody>
          <a:bodyPr/>
          <a:lstStyle/>
          <a:p>
            <a:endParaRPr lang="en-IN" dirty="0"/>
          </a:p>
        </p:txBody>
      </p:sp>
      <p:graphicFrame>
        <p:nvGraphicFramePr>
          <p:cNvPr id="4" name="Table 4">
            <a:extLst>
              <a:ext uri="{FF2B5EF4-FFF2-40B4-BE49-F238E27FC236}">
                <a16:creationId xmlns:a16="http://schemas.microsoft.com/office/drawing/2014/main" id="{4C2FDC2C-26B8-4E56-B083-157E17012DCA}"/>
              </a:ext>
            </a:extLst>
          </p:cNvPr>
          <p:cNvGraphicFramePr>
            <a:graphicFrameLocks/>
          </p:cNvGraphicFramePr>
          <p:nvPr>
            <p:extLst>
              <p:ext uri="{D42A27DB-BD31-4B8C-83A1-F6EECF244321}">
                <p14:modId xmlns:p14="http://schemas.microsoft.com/office/powerpoint/2010/main" val="3066739795"/>
              </p:ext>
            </p:extLst>
          </p:nvPr>
        </p:nvGraphicFramePr>
        <p:xfrm>
          <a:off x="806450" y="1233488"/>
          <a:ext cx="7727949" cy="2123440"/>
        </p:xfrm>
        <a:graphic>
          <a:graphicData uri="http://schemas.openxmlformats.org/drawingml/2006/table">
            <a:tbl>
              <a:tblPr firstRow="1" bandRow="1">
                <a:tableStyleId>{5C22544A-7EE6-4342-B048-85BDC9FD1C3A}</a:tableStyleId>
              </a:tblPr>
              <a:tblGrid>
                <a:gridCol w="2575983">
                  <a:extLst>
                    <a:ext uri="{9D8B030D-6E8A-4147-A177-3AD203B41FA5}">
                      <a16:colId xmlns:a16="http://schemas.microsoft.com/office/drawing/2014/main" val="1118957663"/>
                    </a:ext>
                  </a:extLst>
                </a:gridCol>
                <a:gridCol w="2575983">
                  <a:extLst>
                    <a:ext uri="{9D8B030D-6E8A-4147-A177-3AD203B41FA5}">
                      <a16:colId xmlns:a16="http://schemas.microsoft.com/office/drawing/2014/main" val="3164288397"/>
                    </a:ext>
                  </a:extLst>
                </a:gridCol>
                <a:gridCol w="2575983">
                  <a:extLst>
                    <a:ext uri="{9D8B030D-6E8A-4147-A177-3AD203B41FA5}">
                      <a16:colId xmlns:a16="http://schemas.microsoft.com/office/drawing/2014/main" val="87977094"/>
                    </a:ext>
                  </a:extLst>
                </a:gridCol>
              </a:tblGrid>
              <a:tr h="370840">
                <a:tc>
                  <a:txBody>
                    <a:bodyPr/>
                    <a:lstStyle/>
                    <a:p>
                      <a:r>
                        <a:rPr lang="en-US" dirty="0"/>
                        <a:t>Process</a:t>
                      </a:r>
                      <a:endParaRPr lang="en-IN" dirty="0"/>
                    </a:p>
                  </a:txBody>
                  <a:tcPr/>
                </a:tc>
                <a:tc>
                  <a:txBody>
                    <a:bodyPr/>
                    <a:lstStyle/>
                    <a:p>
                      <a:r>
                        <a:rPr lang="en-US" dirty="0"/>
                        <a:t>Arrival time(AT)</a:t>
                      </a:r>
                      <a:endParaRPr lang="en-IN" dirty="0"/>
                    </a:p>
                  </a:txBody>
                  <a:tcPr/>
                </a:tc>
                <a:tc>
                  <a:txBody>
                    <a:bodyPr/>
                    <a:lstStyle/>
                    <a:p>
                      <a:r>
                        <a:rPr lang="en-US" dirty="0"/>
                        <a:t>CPU Burst( Execution time)</a:t>
                      </a:r>
                      <a:endParaRPr lang="en-IN" dirty="0"/>
                    </a:p>
                  </a:txBody>
                  <a:tcPr/>
                </a:tc>
                <a:extLst>
                  <a:ext uri="{0D108BD9-81ED-4DB2-BD59-A6C34878D82A}">
                    <a16:rowId xmlns:a16="http://schemas.microsoft.com/office/drawing/2014/main" val="1389672315"/>
                  </a:ext>
                </a:extLst>
              </a:tr>
              <a:tr h="370840">
                <a:tc>
                  <a:txBody>
                    <a:bodyPr/>
                    <a:lstStyle/>
                    <a:p>
                      <a:r>
                        <a:rPr lang="en-US" dirty="0"/>
                        <a:t>p0</a:t>
                      </a:r>
                      <a:endParaRPr lang="en-IN" dirty="0"/>
                    </a:p>
                  </a:txBody>
                  <a:tcPr/>
                </a:tc>
                <a:tc>
                  <a:txBody>
                    <a:bodyPr/>
                    <a:lstStyle/>
                    <a:p>
                      <a:r>
                        <a:rPr lang="en-US" dirty="0"/>
                        <a:t>0</a:t>
                      </a:r>
                      <a:endParaRPr lang="en-IN" dirty="0"/>
                    </a:p>
                  </a:txBody>
                  <a:tcPr/>
                </a:tc>
                <a:tc>
                  <a:txBody>
                    <a:bodyPr/>
                    <a:lstStyle/>
                    <a:p>
                      <a:r>
                        <a:rPr lang="en-US" dirty="0"/>
                        <a:t>5</a:t>
                      </a:r>
                      <a:endParaRPr lang="en-IN" dirty="0"/>
                    </a:p>
                  </a:txBody>
                  <a:tcPr/>
                </a:tc>
                <a:extLst>
                  <a:ext uri="{0D108BD9-81ED-4DB2-BD59-A6C34878D82A}">
                    <a16:rowId xmlns:a16="http://schemas.microsoft.com/office/drawing/2014/main" val="3593999800"/>
                  </a:ext>
                </a:extLst>
              </a:tr>
              <a:tr h="370840">
                <a:tc>
                  <a:txBody>
                    <a:bodyPr/>
                    <a:lstStyle/>
                    <a:p>
                      <a:r>
                        <a:rPr lang="en-US" dirty="0"/>
                        <a:t>p1</a:t>
                      </a:r>
                      <a:endParaRPr lang="en-IN" dirty="0"/>
                    </a:p>
                  </a:txBody>
                  <a:tcPr/>
                </a:tc>
                <a:tc>
                  <a:txBody>
                    <a:bodyPr/>
                    <a:lstStyle/>
                    <a:p>
                      <a:r>
                        <a:rPr lang="en-US" dirty="0"/>
                        <a:t>4</a:t>
                      </a:r>
                      <a:endParaRPr lang="en-IN" dirty="0"/>
                    </a:p>
                  </a:txBody>
                  <a:tcPr/>
                </a:tc>
                <a:tc>
                  <a:txBody>
                    <a:bodyPr/>
                    <a:lstStyle/>
                    <a:p>
                      <a:r>
                        <a:rPr lang="en-US" dirty="0"/>
                        <a:t>3</a:t>
                      </a:r>
                      <a:endParaRPr lang="en-IN" dirty="0"/>
                    </a:p>
                  </a:txBody>
                  <a:tcPr/>
                </a:tc>
                <a:extLst>
                  <a:ext uri="{0D108BD9-81ED-4DB2-BD59-A6C34878D82A}">
                    <a16:rowId xmlns:a16="http://schemas.microsoft.com/office/drawing/2014/main" val="1158470895"/>
                  </a:ext>
                </a:extLst>
              </a:tr>
              <a:tr h="370840">
                <a:tc>
                  <a:txBody>
                    <a:bodyPr/>
                    <a:lstStyle/>
                    <a:p>
                      <a:r>
                        <a:rPr lang="en-US" dirty="0"/>
                        <a:t>p2</a:t>
                      </a:r>
                      <a:endParaRPr lang="en-IN" dirty="0"/>
                    </a:p>
                  </a:txBody>
                  <a:tcPr/>
                </a:tc>
                <a:tc>
                  <a:txBody>
                    <a:bodyPr/>
                    <a:lstStyle/>
                    <a:p>
                      <a:r>
                        <a:rPr lang="en-US" dirty="0"/>
                        <a:t>8</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433163861"/>
                  </a:ext>
                </a:extLst>
              </a:tr>
              <a:tr h="370840">
                <a:tc>
                  <a:txBody>
                    <a:bodyPr/>
                    <a:lstStyle/>
                    <a:p>
                      <a:r>
                        <a:rPr lang="en-US" dirty="0"/>
                        <a:t>p3</a:t>
                      </a:r>
                      <a:endParaRPr lang="en-IN" dirty="0"/>
                    </a:p>
                  </a:txBody>
                  <a:tcPr/>
                </a:tc>
                <a:tc>
                  <a:txBody>
                    <a:bodyPr/>
                    <a:lstStyle/>
                    <a:p>
                      <a:r>
                        <a:rPr lang="en-US" dirty="0"/>
                        <a:t>4</a:t>
                      </a:r>
                      <a:endParaRPr lang="en-IN" dirty="0"/>
                    </a:p>
                  </a:txBody>
                  <a:tcPr/>
                </a:tc>
                <a:tc>
                  <a:txBody>
                    <a:bodyPr/>
                    <a:lstStyle/>
                    <a:p>
                      <a:r>
                        <a:rPr lang="en-US" dirty="0"/>
                        <a:t>9</a:t>
                      </a:r>
                      <a:endParaRPr lang="en-IN" dirty="0"/>
                    </a:p>
                  </a:txBody>
                  <a:tcPr/>
                </a:tc>
                <a:extLst>
                  <a:ext uri="{0D108BD9-81ED-4DB2-BD59-A6C34878D82A}">
                    <a16:rowId xmlns:a16="http://schemas.microsoft.com/office/drawing/2014/main" val="860329784"/>
                  </a:ext>
                </a:extLst>
              </a:tr>
            </a:tbl>
          </a:graphicData>
        </a:graphic>
      </p:graphicFrame>
    </p:spTree>
    <p:extLst>
      <p:ext uri="{BB962C8B-B14F-4D97-AF65-F5344CB8AC3E}">
        <p14:creationId xmlns:p14="http://schemas.microsoft.com/office/powerpoint/2010/main" val="3149315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820"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DD29-2F49-48A6-BD54-5A1BA7AD3574}"/>
              </a:ext>
            </a:extLst>
          </p:cNvPr>
          <p:cNvSpPr>
            <a:spLocks noGrp="1"/>
          </p:cNvSpPr>
          <p:nvPr>
            <p:ph type="title"/>
          </p:nvPr>
        </p:nvSpPr>
        <p:spPr/>
        <p:txBody>
          <a:bodyPr/>
          <a:lstStyle/>
          <a:p>
            <a:r>
              <a:rPr lang="en-US" sz="2000" dirty="0"/>
              <a:t>Round-Robin Scheduling Algorithm</a:t>
            </a:r>
            <a:endParaRPr lang="en-IN" dirty="0"/>
          </a:p>
        </p:txBody>
      </p:sp>
      <p:sp>
        <p:nvSpPr>
          <p:cNvPr id="3" name="Content Placeholder 2">
            <a:extLst>
              <a:ext uri="{FF2B5EF4-FFF2-40B4-BE49-F238E27FC236}">
                <a16:creationId xmlns:a16="http://schemas.microsoft.com/office/drawing/2014/main" id="{87EEB131-289A-4585-9BAC-DEED4848D63A}"/>
              </a:ext>
            </a:extLst>
          </p:cNvPr>
          <p:cNvSpPr>
            <a:spLocks noGrp="1"/>
          </p:cNvSpPr>
          <p:nvPr>
            <p:ph idx="1"/>
          </p:nvPr>
        </p:nvSpPr>
        <p:spPr/>
        <p:txBody>
          <a:bodyPr/>
          <a:lstStyle/>
          <a:p>
            <a:r>
              <a:rPr lang="en-US" dirty="0"/>
              <a:t> </a:t>
            </a:r>
          </a:p>
          <a:p>
            <a:r>
              <a:rPr lang="en-US" dirty="0"/>
              <a:t>Round-Robin is a Preemptive Scheduling Algorithm and is the most commonly used algorithm in CPU Scheduling. In this, each Process is assigned with a fix time interval to execute, which is called quantum. In the round-robin, the Process gets preempted if it is executed in the given time period, and the rest of the Processes executes accordingly. Round robin is a starvation free CPU scheduling algorithm as all the Processes get fair sharing of CPU. Round-Robin is a Preemptive version of the first-come-first-serve scheduling. Time-sharing is the objective of this algorithm. In the round-robin algorithm, each Process is cyclically executed.</a:t>
            </a:r>
            <a:endParaRPr lang="en-IN" dirty="0"/>
          </a:p>
        </p:txBody>
      </p:sp>
    </p:spTree>
    <p:extLst>
      <p:ext uri="{BB962C8B-B14F-4D97-AF65-F5344CB8AC3E}">
        <p14:creationId xmlns:p14="http://schemas.microsoft.com/office/powerpoint/2010/main" val="378999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br>
              <a:rPr lang="en-US" altLang="en-US" dirty="0"/>
            </a:br>
            <a:br>
              <a:rPr lang="en-US" altLang="en-US" dirty="0"/>
            </a:b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0C43-481E-4877-AE7B-0CB96B9D66B9}"/>
              </a:ext>
            </a:extLst>
          </p:cNvPr>
          <p:cNvSpPr>
            <a:spLocks noGrp="1"/>
          </p:cNvSpPr>
          <p:nvPr>
            <p:ph type="title"/>
          </p:nvPr>
        </p:nvSpPr>
        <p:spPr/>
        <p:txBody>
          <a:bodyPr/>
          <a:lstStyle/>
          <a:p>
            <a:endParaRPr lang="en-IN"/>
          </a:p>
        </p:txBody>
      </p:sp>
      <p:graphicFrame>
        <p:nvGraphicFramePr>
          <p:cNvPr id="7" name="Table 4">
            <a:extLst>
              <a:ext uri="{FF2B5EF4-FFF2-40B4-BE49-F238E27FC236}">
                <a16:creationId xmlns:a16="http://schemas.microsoft.com/office/drawing/2014/main" id="{E4B796BB-E2BD-4FB9-B40A-C97A7AFA6657}"/>
              </a:ext>
            </a:extLst>
          </p:cNvPr>
          <p:cNvGraphicFramePr>
            <a:graphicFrameLocks noGrp="1"/>
          </p:cNvGraphicFramePr>
          <p:nvPr>
            <p:ph idx="1"/>
            <p:extLst>
              <p:ext uri="{D42A27DB-BD31-4B8C-83A1-F6EECF244321}">
                <p14:modId xmlns:p14="http://schemas.microsoft.com/office/powerpoint/2010/main" val="525328997"/>
              </p:ext>
            </p:extLst>
          </p:nvPr>
        </p:nvGraphicFramePr>
        <p:xfrm>
          <a:off x="806450" y="1233488"/>
          <a:ext cx="6190347" cy="1854200"/>
        </p:xfrm>
        <a:graphic>
          <a:graphicData uri="http://schemas.openxmlformats.org/drawingml/2006/table">
            <a:tbl>
              <a:tblPr firstRow="1" bandRow="1">
                <a:tableStyleId>{5C22544A-7EE6-4342-B048-85BDC9FD1C3A}</a:tableStyleId>
              </a:tblPr>
              <a:tblGrid>
                <a:gridCol w="2063449">
                  <a:extLst>
                    <a:ext uri="{9D8B030D-6E8A-4147-A177-3AD203B41FA5}">
                      <a16:colId xmlns:a16="http://schemas.microsoft.com/office/drawing/2014/main" val="3286408972"/>
                    </a:ext>
                  </a:extLst>
                </a:gridCol>
                <a:gridCol w="2063449">
                  <a:extLst>
                    <a:ext uri="{9D8B030D-6E8A-4147-A177-3AD203B41FA5}">
                      <a16:colId xmlns:a16="http://schemas.microsoft.com/office/drawing/2014/main" val="734083002"/>
                    </a:ext>
                  </a:extLst>
                </a:gridCol>
                <a:gridCol w="2063449">
                  <a:extLst>
                    <a:ext uri="{9D8B030D-6E8A-4147-A177-3AD203B41FA5}">
                      <a16:colId xmlns:a16="http://schemas.microsoft.com/office/drawing/2014/main" val="2207404146"/>
                    </a:ext>
                  </a:extLst>
                </a:gridCol>
              </a:tblGrid>
              <a:tr h="370840">
                <a:tc>
                  <a:txBody>
                    <a:bodyPr/>
                    <a:lstStyle/>
                    <a:p>
                      <a:r>
                        <a:rPr lang="en-IN" b="1" dirty="0"/>
                        <a:t>Process ID</a:t>
                      </a:r>
                      <a:r>
                        <a:rPr lang="en-IN" dirty="0"/>
                        <a:t> </a:t>
                      </a:r>
                    </a:p>
                  </a:txBody>
                  <a:tcPr anchor="ctr"/>
                </a:tc>
                <a:tc>
                  <a:txBody>
                    <a:bodyPr/>
                    <a:lstStyle/>
                    <a:p>
                      <a:r>
                        <a:rPr lang="en-IN"/>
                        <a:t>     </a:t>
                      </a:r>
                      <a:r>
                        <a:rPr lang="en-IN" b="1"/>
                        <a:t>Arriving Time</a:t>
                      </a:r>
                      <a:r>
                        <a:rPr lang="en-IN"/>
                        <a:t> </a:t>
                      </a:r>
                    </a:p>
                  </a:txBody>
                  <a:tcPr anchor="ctr"/>
                </a:tc>
                <a:tc>
                  <a:txBody>
                    <a:bodyPr/>
                    <a:lstStyle/>
                    <a:p>
                      <a:r>
                        <a:rPr lang="en-IN"/>
                        <a:t>     </a:t>
                      </a:r>
                      <a:r>
                        <a:rPr lang="en-IN" b="1"/>
                        <a:t>Burst Time</a:t>
                      </a:r>
                      <a:r>
                        <a:rPr lang="en-IN"/>
                        <a:t> </a:t>
                      </a:r>
                    </a:p>
                  </a:txBody>
                  <a:tcPr anchor="ctr"/>
                </a:tc>
                <a:extLst>
                  <a:ext uri="{0D108BD9-81ED-4DB2-BD59-A6C34878D82A}">
                    <a16:rowId xmlns:a16="http://schemas.microsoft.com/office/drawing/2014/main" val="1614322125"/>
                  </a:ext>
                </a:extLst>
              </a:tr>
              <a:tr h="370840">
                <a:tc>
                  <a:txBody>
                    <a:bodyPr/>
                    <a:lstStyle/>
                    <a:p>
                      <a:r>
                        <a:rPr lang="en-IN" dirty="0"/>
                        <a:t>     P1 </a:t>
                      </a:r>
                    </a:p>
                  </a:txBody>
                  <a:tcPr anchor="ctr"/>
                </a:tc>
                <a:tc>
                  <a:txBody>
                    <a:bodyPr/>
                    <a:lstStyle/>
                    <a:p>
                      <a:r>
                        <a:rPr lang="en-IN"/>
                        <a:t>               0 </a:t>
                      </a:r>
                    </a:p>
                  </a:txBody>
                  <a:tcPr anchor="ctr"/>
                </a:tc>
                <a:tc>
                  <a:txBody>
                    <a:bodyPr/>
                    <a:lstStyle/>
                    <a:p>
                      <a:r>
                        <a:rPr lang="en-IN"/>
                        <a:t>             8 </a:t>
                      </a:r>
                    </a:p>
                  </a:txBody>
                  <a:tcPr anchor="ctr"/>
                </a:tc>
                <a:extLst>
                  <a:ext uri="{0D108BD9-81ED-4DB2-BD59-A6C34878D82A}">
                    <a16:rowId xmlns:a16="http://schemas.microsoft.com/office/drawing/2014/main" val="79717383"/>
                  </a:ext>
                </a:extLst>
              </a:tr>
              <a:tr h="370840">
                <a:tc>
                  <a:txBody>
                    <a:bodyPr/>
                    <a:lstStyle/>
                    <a:p>
                      <a:r>
                        <a:rPr lang="en-IN"/>
                        <a:t>            P2 </a:t>
                      </a:r>
                    </a:p>
                  </a:txBody>
                  <a:tcPr anchor="ctr"/>
                </a:tc>
                <a:tc>
                  <a:txBody>
                    <a:bodyPr/>
                    <a:lstStyle/>
                    <a:p>
                      <a:r>
                        <a:rPr lang="en-IN"/>
                        <a:t>               1 </a:t>
                      </a:r>
                    </a:p>
                  </a:txBody>
                  <a:tcPr anchor="ctr"/>
                </a:tc>
                <a:tc>
                  <a:txBody>
                    <a:bodyPr/>
                    <a:lstStyle/>
                    <a:p>
                      <a:r>
                        <a:rPr lang="en-IN"/>
                        <a:t>             5  </a:t>
                      </a:r>
                    </a:p>
                  </a:txBody>
                  <a:tcPr anchor="ctr"/>
                </a:tc>
                <a:extLst>
                  <a:ext uri="{0D108BD9-81ED-4DB2-BD59-A6C34878D82A}">
                    <a16:rowId xmlns:a16="http://schemas.microsoft.com/office/drawing/2014/main" val="3422628379"/>
                  </a:ext>
                </a:extLst>
              </a:tr>
              <a:tr h="370840">
                <a:tc>
                  <a:txBody>
                    <a:bodyPr/>
                    <a:lstStyle/>
                    <a:p>
                      <a:r>
                        <a:rPr lang="en-IN"/>
                        <a:t>            P3 </a:t>
                      </a:r>
                    </a:p>
                  </a:txBody>
                  <a:tcPr anchor="ctr"/>
                </a:tc>
                <a:tc>
                  <a:txBody>
                    <a:bodyPr/>
                    <a:lstStyle/>
                    <a:p>
                      <a:r>
                        <a:rPr lang="en-IN"/>
                        <a:t>               2 </a:t>
                      </a:r>
                    </a:p>
                  </a:txBody>
                  <a:tcPr anchor="ctr"/>
                </a:tc>
                <a:tc>
                  <a:txBody>
                    <a:bodyPr/>
                    <a:lstStyle/>
                    <a:p>
                      <a:r>
                        <a:rPr lang="en-IN"/>
                        <a:t>            10 </a:t>
                      </a:r>
                    </a:p>
                  </a:txBody>
                  <a:tcPr anchor="ctr"/>
                </a:tc>
                <a:extLst>
                  <a:ext uri="{0D108BD9-81ED-4DB2-BD59-A6C34878D82A}">
                    <a16:rowId xmlns:a16="http://schemas.microsoft.com/office/drawing/2014/main" val="920827647"/>
                  </a:ext>
                </a:extLst>
              </a:tr>
              <a:tr h="370840">
                <a:tc>
                  <a:txBody>
                    <a:bodyPr/>
                    <a:lstStyle/>
                    <a:p>
                      <a:r>
                        <a:rPr lang="en-IN"/>
                        <a:t>            P4 </a:t>
                      </a:r>
                    </a:p>
                  </a:txBody>
                  <a:tcPr anchor="ctr"/>
                </a:tc>
                <a:tc>
                  <a:txBody>
                    <a:bodyPr/>
                    <a:lstStyle/>
                    <a:p>
                      <a:r>
                        <a:rPr lang="en-IN"/>
                        <a:t>               3  </a:t>
                      </a:r>
                    </a:p>
                  </a:txBody>
                  <a:tcPr anchor="ctr"/>
                </a:tc>
                <a:tc>
                  <a:txBody>
                    <a:bodyPr/>
                    <a:lstStyle/>
                    <a:p>
                      <a:r>
                        <a:rPr lang="en-IN" dirty="0"/>
                        <a:t>            11 </a:t>
                      </a:r>
                    </a:p>
                  </a:txBody>
                  <a:tcPr anchor="ctr"/>
                </a:tc>
                <a:extLst>
                  <a:ext uri="{0D108BD9-81ED-4DB2-BD59-A6C34878D82A}">
                    <a16:rowId xmlns:a16="http://schemas.microsoft.com/office/drawing/2014/main" val="2337014240"/>
                  </a:ext>
                </a:extLst>
              </a:tr>
            </a:tbl>
          </a:graphicData>
        </a:graphic>
      </p:graphicFrame>
    </p:spTree>
    <p:extLst>
      <p:ext uri="{BB962C8B-B14F-4D97-AF65-F5344CB8AC3E}">
        <p14:creationId xmlns:p14="http://schemas.microsoft.com/office/powerpoint/2010/main" val="2440315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7291-0F18-4EAE-9F68-1D19DB2BDE33}"/>
              </a:ext>
            </a:extLst>
          </p:cNvPr>
          <p:cNvSpPr>
            <a:spLocks noGrp="1"/>
          </p:cNvSpPr>
          <p:nvPr>
            <p:ph type="title"/>
          </p:nvPr>
        </p:nvSpPr>
        <p:spPr/>
        <p:txBody>
          <a:bodyPr/>
          <a:lstStyle/>
          <a:p>
            <a:endParaRPr lang="en-IN"/>
          </a:p>
        </p:txBody>
      </p:sp>
      <p:pic>
        <p:nvPicPr>
          <p:cNvPr id="6" name="Content Placeholder 5" descr="A picture containing text, font, screenshot, number&#10;&#10;Description automatically generated">
            <a:extLst>
              <a:ext uri="{FF2B5EF4-FFF2-40B4-BE49-F238E27FC236}">
                <a16:creationId xmlns:a16="http://schemas.microsoft.com/office/drawing/2014/main" id="{365979A1-C72A-44CB-8ED7-D1653DBEBA3B}"/>
              </a:ext>
            </a:extLst>
          </p:cNvPr>
          <p:cNvPicPr>
            <a:picLocks noGrp="1" noChangeAspect="1"/>
          </p:cNvPicPr>
          <p:nvPr>
            <p:ph idx="1"/>
          </p:nvPr>
        </p:nvPicPr>
        <p:blipFill>
          <a:blip r:embed="rId2"/>
          <a:stretch>
            <a:fillRect/>
          </a:stretch>
        </p:blipFill>
        <p:spPr>
          <a:xfrm>
            <a:off x="1006320" y="4268242"/>
            <a:ext cx="5990476" cy="1152381"/>
          </a:xfrm>
        </p:spPr>
      </p:pic>
      <p:graphicFrame>
        <p:nvGraphicFramePr>
          <p:cNvPr id="7" name="Table 4">
            <a:extLst>
              <a:ext uri="{FF2B5EF4-FFF2-40B4-BE49-F238E27FC236}">
                <a16:creationId xmlns:a16="http://schemas.microsoft.com/office/drawing/2014/main" id="{41929C00-7BF7-4A4F-BCC9-FDE51199717D}"/>
              </a:ext>
            </a:extLst>
          </p:cNvPr>
          <p:cNvGraphicFramePr>
            <a:graphicFrameLocks/>
          </p:cNvGraphicFramePr>
          <p:nvPr>
            <p:extLst>
              <p:ext uri="{D42A27DB-BD31-4B8C-83A1-F6EECF244321}">
                <p14:modId xmlns:p14="http://schemas.microsoft.com/office/powerpoint/2010/main" val="2974187426"/>
              </p:ext>
            </p:extLst>
          </p:nvPr>
        </p:nvGraphicFramePr>
        <p:xfrm>
          <a:off x="708028" y="1199622"/>
          <a:ext cx="8142462" cy="2001520"/>
        </p:xfrm>
        <a:graphic>
          <a:graphicData uri="http://schemas.openxmlformats.org/drawingml/2006/table">
            <a:tbl>
              <a:tblPr firstRow="1" bandRow="1">
                <a:tableStyleId>{5C22544A-7EE6-4342-B048-85BDC9FD1C3A}</a:tableStyleId>
              </a:tblPr>
              <a:tblGrid>
                <a:gridCol w="1193050">
                  <a:extLst>
                    <a:ext uri="{9D8B030D-6E8A-4147-A177-3AD203B41FA5}">
                      <a16:colId xmlns:a16="http://schemas.microsoft.com/office/drawing/2014/main" val="3286408972"/>
                    </a:ext>
                  </a:extLst>
                </a:gridCol>
                <a:gridCol w="1507189">
                  <a:extLst>
                    <a:ext uri="{9D8B030D-6E8A-4147-A177-3AD203B41FA5}">
                      <a16:colId xmlns:a16="http://schemas.microsoft.com/office/drawing/2014/main" val="734083002"/>
                    </a:ext>
                  </a:extLst>
                </a:gridCol>
                <a:gridCol w="1315961">
                  <a:extLst>
                    <a:ext uri="{9D8B030D-6E8A-4147-A177-3AD203B41FA5}">
                      <a16:colId xmlns:a16="http://schemas.microsoft.com/office/drawing/2014/main" val="2207404146"/>
                    </a:ext>
                  </a:extLst>
                </a:gridCol>
                <a:gridCol w="1193050">
                  <a:extLst>
                    <a:ext uri="{9D8B030D-6E8A-4147-A177-3AD203B41FA5}">
                      <a16:colId xmlns:a16="http://schemas.microsoft.com/office/drawing/2014/main" val="1052168313"/>
                    </a:ext>
                  </a:extLst>
                </a:gridCol>
                <a:gridCol w="1219614">
                  <a:extLst>
                    <a:ext uri="{9D8B030D-6E8A-4147-A177-3AD203B41FA5}">
                      <a16:colId xmlns:a16="http://schemas.microsoft.com/office/drawing/2014/main" val="3207310266"/>
                    </a:ext>
                  </a:extLst>
                </a:gridCol>
                <a:gridCol w="1713598">
                  <a:extLst>
                    <a:ext uri="{9D8B030D-6E8A-4147-A177-3AD203B41FA5}">
                      <a16:colId xmlns:a16="http://schemas.microsoft.com/office/drawing/2014/main" val="281531436"/>
                    </a:ext>
                  </a:extLst>
                </a:gridCol>
              </a:tblGrid>
              <a:tr h="370840">
                <a:tc>
                  <a:txBody>
                    <a:bodyPr/>
                    <a:lstStyle/>
                    <a:p>
                      <a:r>
                        <a:rPr lang="en-IN" sz="1400" b="1" dirty="0"/>
                        <a:t>Process ID</a:t>
                      </a:r>
                      <a:r>
                        <a:rPr lang="en-IN" sz="1400" dirty="0"/>
                        <a:t> </a:t>
                      </a:r>
                    </a:p>
                  </a:txBody>
                  <a:tcPr anchor="ctr"/>
                </a:tc>
                <a:tc>
                  <a:txBody>
                    <a:bodyPr/>
                    <a:lstStyle/>
                    <a:p>
                      <a:r>
                        <a:rPr lang="en-IN" sz="1400" dirty="0"/>
                        <a:t>     </a:t>
                      </a:r>
                      <a:r>
                        <a:rPr lang="en-IN" sz="1400" b="1" dirty="0"/>
                        <a:t>Arriving Time</a:t>
                      </a:r>
                      <a:r>
                        <a:rPr lang="en-IN" sz="1400" dirty="0"/>
                        <a:t> </a:t>
                      </a:r>
                    </a:p>
                  </a:txBody>
                  <a:tcPr anchor="ctr"/>
                </a:tc>
                <a:tc>
                  <a:txBody>
                    <a:bodyPr/>
                    <a:lstStyle/>
                    <a:p>
                      <a:r>
                        <a:rPr lang="en-IN" sz="1400"/>
                        <a:t>     </a:t>
                      </a:r>
                      <a:r>
                        <a:rPr lang="en-IN" sz="1400" b="1"/>
                        <a:t>Burst Time</a:t>
                      </a:r>
                      <a:r>
                        <a:rPr lang="en-IN" sz="1400"/>
                        <a:t> </a:t>
                      </a:r>
                    </a:p>
                  </a:txBody>
                  <a:tcPr anchor="ctr"/>
                </a:tc>
                <a:tc>
                  <a:txBody>
                    <a:bodyPr/>
                    <a:lstStyle/>
                    <a:p>
                      <a:r>
                        <a:rPr lang="en-IN" sz="1400" b="1"/>
                        <a:t> Completion Time</a:t>
                      </a:r>
                      <a:r>
                        <a:rPr lang="en-IN" sz="1400"/>
                        <a:t> </a:t>
                      </a:r>
                    </a:p>
                  </a:txBody>
                  <a:tcPr anchor="ctr"/>
                </a:tc>
                <a:tc>
                  <a:txBody>
                    <a:bodyPr/>
                    <a:lstStyle/>
                    <a:p>
                      <a:r>
                        <a:rPr lang="en-IN" sz="1400" b="1"/>
                        <a:t>    Turnaround Time</a:t>
                      </a:r>
                      <a:r>
                        <a:rPr lang="en-IN" sz="1400"/>
                        <a:t> </a:t>
                      </a:r>
                    </a:p>
                  </a:txBody>
                  <a:tcPr anchor="ctr"/>
                </a:tc>
                <a:tc>
                  <a:txBody>
                    <a:bodyPr/>
                    <a:lstStyle/>
                    <a:p>
                      <a:r>
                        <a:rPr lang="en-IN" sz="1400" b="1" dirty="0"/>
                        <a:t>      Waiting Time</a:t>
                      </a:r>
                      <a:endParaRPr lang="en-IN" sz="1400" dirty="0"/>
                    </a:p>
                  </a:txBody>
                  <a:tcPr anchor="ctr"/>
                </a:tc>
                <a:extLst>
                  <a:ext uri="{0D108BD9-81ED-4DB2-BD59-A6C34878D82A}">
                    <a16:rowId xmlns:a16="http://schemas.microsoft.com/office/drawing/2014/main" val="1614322125"/>
                  </a:ext>
                </a:extLst>
              </a:tr>
              <a:tr h="370840">
                <a:tc>
                  <a:txBody>
                    <a:bodyPr/>
                    <a:lstStyle/>
                    <a:p>
                      <a:r>
                        <a:rPr lang="en-IN" sz="1400" dirty="0"/>
                        <a:t>     P1 </a:t>
                      </a:r>
                    </a:p>
                  </a:txBody>
                  <a:tcPr anchor="ctr"/>
                </a:tc>
                <a:tc>
                  <a:txBody>
                    <a:bodyPr/>
                    <a:lstStyle/>
                    <a:p>
                      <a:r>
                        <a:rPr lang="en-IN" sz="1400" dirty="0"/>
                        <a:t>               0 </a:t>
                      </a:r>
                    </a:p>
                  </a:txBody>
                  <a:tcPr anchor="ctr"/>
                </a:tc>
                <a:tc>
                  <a:txBody>
                    <a:bodyPr/>
                    <a:lstStyle/>
                    <a:p>
                      <a:r>
                        <a:rPr lang="en-IN" sz="1400"/>
                        <a:t>             8 </a:t>
                      </a:r>
                    </a:p>
                  </a:txBody>
                  <a:tcPr anchor="ctr"/>
                </a:tc>
                <a:tc>
                  <a:txBody>
                    <a:bodyPr/>
                    <a:lstStyle/>
                    <a:p>
                      <a:r>
                        <a:rPr lang="en-IN" sz="1400"/>
                        <a:t>          25 </a:t>
                      </a:r>
                    </a:p>
                  </a:txBody>
                  <a:tcPr anchor="ctr"/>
                </a:tc>
                <a:tc>
                  <a:txBody>
                    <a:bodyPr/>
                    <a:lstStyle/>
                    <a:p>
                      <a:r>
                        <a:rPr lang="en-IN" sz="1400"/>
                        <a:t>           25 </a:t>
                      </a:r>
                    </a:p>
                  </a:txBody>
                  <a:tcPr anchor="ctr"/>
                </a:tc>
                <a:tc>
                  <a:txBody>
                    <a:bodyPr/>
                    <a:lstStyle/>
                    <a:p>
                      <a:r>
                        <a:rPr lang="en-IN" sz="1400"/>
                        <a:t>            17 </a:t>
                      </a:r>
                    </a:p>
                  </a:txBody>
                  <a:tcPr anchor="ctr"/>
                </a:tc>
                <a:extLst>
                  <a:ext uri="{0D108BD9-81ED-4DB2-BD59-A6C34878D82A}">
                    <a16:rowId xmlns:a16="http://schemas.microsoft.com/office/drawing/2014/main" val="79717383"/>
                  </a:ext>
                </a:extLst>
              </a:tr>
              <a:tr h="370840">
                <a:tc>
                  <a:txBody>
                    <a:bodyPr/>
                    <a:lstStyle/>
                    <a:p>
                      <a:r>
                        <a:rPr lang="en-IN" sz="1400"/>
                        <a:t>            P2 </a:t>
                      </a:r>
                    </a:p>
                  </a:txBody>
                  <a:tcPr anchor="ctr"/>
                </a:tc>
                <a:tc>
                  <a:txBody>
                    <a:bodyPr/>
                    <a:lstStyle/>
                    <a:p>
                      <a:r>
                        <a:rPr lang="en-IN" sz="1400"/>
                        <a:t>               1 </a:t>
                      </a:r>
                    </a:p>
                  </a:txBody>
                  <a:tcPr anchor="ctr"/>
                </a:tc>
                <a:tc>
                  <a:txBody>
                    <a:bodyPr/>
                    <a:lstStyle/>
                    <a:p>
                      <a:r>
                        <a:rPr lang="en-IN" sz="1400"/>
                        <a:t>             5  </a:t>
                      </a:r>
                    </a:p>
                  </a:txBody>
                  <a:tcPr anchor="ctr"/>
                </a:tc>
                <a:tc>
                  <a:txBody>
                    <a:bodyPr/>
                    <a:lstStyle/>
                    <a:p>
                      <a:r>
                        <a:rPr lang="en-IN" sz="1400"/>
                        <a:t>           11 </a:t>
                      </a:r>
                    </a:p>
                  </a:txBody>
                  <a:tcPr anchor="ctr"/>
                </a:tc>
                <a:tc>
                  <a:txBody>
                    <a:bodyPr/>
                    <a:lstStyle/>
                    <a:p>
                      <a:r>
                        <a:rPr lang="en-IN" sz="1400" dirty="0"/>
                        <a:t>           10  </a:t>
                      </a:r>
                    </a:p>
                  </a:txBody>
                  <a:tcPr anchor="ctr"/>
                </a:tc>
                <a:tc>
                  <a:txBody>
                    <a:bodyPr/>
                    <a:lstStyle/>
                    <a:p>
                      <a:r>
                        <a:rPr lang="en-IN" sz="1400"/>
                        <a:t>            5 </a:t>
                      </a:r>
                    </a:p>
                  </a:txBody>
                  <a:tcPr anchor="ctr"/>
                </a:tc>
                <a:extLst>
                  <a:ext uri="{0D108BD9-81ED-4DB2-BD59-A6C34878D82A}">
                    <a16:rowId xmlns:a16="http://schemas.microsoft.com/office/drawing/2014/main" val="3422628379"/>
                  </a:ext>
                </a:extLst>
              </a:tr>
              <a:tr h="370840">
                <a:tc>
                  <a:txBody>
                    <a:bodyPr/>
                    <a:lstStyle/>
                    <a:p>
                      <a:r>
                        <a:rPr lang="en-IN" sz="1400"/>
                        <a:t>            P3 </a:t>
                      </a:r>
                    </a:p>
                  </a:txBody>
                  <a:tcPr anchor="ctr"/>
                </a:tc>
                <a:tc>
                  <a:txBody>
                    <a:bodyPr/>
                    <a:lstStyle/>
                    <a:p>
                      <a:r>
                        <a:rPr lang="en-IN" sz="1400"/>
                        <a:t>               2 </a:t>
                      </a:r>
                    </a:p>
                  </a:txBody>
                  <a:tcPr anchor="ctr"/>
                </a:tc>
                <a:tc>
                  <a:txBody>
                    <a:bodyPr/>
                    <a:lstStyle/>
                    <a:p>
                      <a:r>
                        <a:rPr lang="en-IN" sz="1400"/>
                        <a:t>            10 </a:t>
                      </a:r>
                    </a:p>
                  </a:txBody>
                  <a:tcPr anchor="ctr"/>
                </a:tc>
                <a:tc>
                  <a:txBody>
                    <a:bodyPr/>
                    <a:lstStyle/>
                    <a:p>
                      <a:r>
                        <a:rPr lang="en-IN" sz="1400"/>
                        <a:t>           29 </a:t>
                      </a:r>
                    </a:p>
                  </a:txBody>
                  <a:tcPr anchor="ctr"/>
                </a:tc>
                <a:tc>
                  <a:txBody>
                    <a:bodyPr/>
                    <a:lstStyle/>
                    <a:p>
                      <a:r>
                        <a:rPr lang="en-IN" sz="1400"/>
                        <a:t>           27 </a:t>
                      </a:r>
                    </a:p>
                  </a:txBody>
                  <a:tcPr anchor="ctr"/>
                </a:tc>
                <a:tc>
                  <a:txBody>
                    <a:bodyPr/>
                    <a:lstStyle/>
                    <a:p>
                      <a:r>
                        <a:rPr lang="en-IN" sz="1400"/>
                        <a:t>            17 </a:t>
                      </a:r>
                    </a:p>
                  </a:txBody>
                  <a:tcPr anchor="ctr"/>
                </a:tc>
                <a:extLst>
                  <a:ext uri="{0D108BD9-81ED-4DB2-BD59-A6C34878D82A}">
                    <a16:rowId xmlns:a16="http://schemas.microsoft.com/office/drawing/2014/main" val="920827647"/>
                  </a:ext>
                </a:extLst>
              </a:tr>
              <a:tr h="370840">
                <a:tc>
                  <a:txBody>
                    <a:bodyPr/>
                    <a:lstStyle/>
                    <a:p>
                      <a:r>
                        <a:rPr lang="en-IN" sz="1400"/>
                        <a:t>            P4 </a:t>
                      </a:r>
                    </a:p>
                  </a:txBody>
                  <a:tcPr anchor="ctr"/>
                </a:tc>
                <a:tc>
                  <a:txBody>
                    <a:bodyPr/>
                    <a:lstStyle/>
                    <a:p>
                      <a:r>
                        <a:rPr lang="en-IN" sz="1400"/>
                        <a:t>               3  </a:t>
                      </a:r>
                    </a:p>
                  </a:txBody>
                  <a:tcPr anchor="ctr"/>
                </a:tc>
                <a:tc>
                  <a:txBody>
                    <a:bodyPr/>
                    <a:lstStyle/>
                    <a:p>
                      <a:r>
                        <a:rPr lang="en-IN" sz="1400"/>
                        <a:t>            11 </a:t>
                      </a:r>
                    </a:p>
                  </a:txBody>
                  <a:tcPr anchor="ctr"/>
                </a:tc>
                <a:tc>
                  <a:txBody>
                    <a:bodyPr/>
                    <a:lstStyle/>
                    <a:p>
                      <a:r>
                        <a:rPr lang="en-IN" sz="1400"/>
                        <a:t>           34 </a:t>
                      </a:r>
                    </a:p>
                  </a:txBody>
                  <a:tcPr anchor="ctr"/>
                </a:tc>
                <a:tc>
                  <a:txBody>
                    <a:bodyPr/>
                    <a:lstStyle/>
                    <a:p>
                      <a:r>
                        <a:rPr lang="en-IN" sz="1400"/>
                        <a:t>           31 </a:t>
                      </a:r>
                    </a:p>
                  </a:txBody>
                  <a:tcPr anchor="ctr"/>
                </a:tc>
                <a:tc>
                  <a:txBody>
                    <a:bodyPr/>
                    <a:lstStyle/>
                    <a:p>
                      <a:r>
                        <a:rPr lang="en-IN" sz="1400" dirty="0"/>
                        <a:t>            20</a:t>
                      </a:r>
                    </a:p>
                  </a:txBody>
                  <a:tcPr anchor="ctr"/>
                </a:tc>
                <a:extLst>
                  <a:ext uri="{0D108BD9-81ED-4DB2-BD59-A6C34878D82A}">
                    <a16:rowId xmlns:a16="http://schemas.microsoft.com/office/drawing/2014/main" val="2337014240"/>
                  </a:ext>
                </a:extLst>
              </a:tr>
            </a:tbl>
          </a:graphicData>
        </a:graphic>
      </p:graphicFrame>
    </p:spTree>
    <p:extLst>
      <p:ext uri="{BB962C8B-B14F-4D97-AF65-F5344CB8AC3E}">
        <p14:creationId xmlns:p14="http://schemas.microsoft.com/office/powerpoint/2010/main" val="1942891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D364-C333-4BFF-ADC2-5F00AD1746AB}"/>
              </a:ext>
            </a:extLst>
          </p:cNvPr>
          <p:cNvSpPr>
            <a:spLocks noGrp="1"/>
          </p:cNvSpPr>
          <p:nvPr>
            <p:ph type="title"/>
          </p:nvPr>
        </p:nvSpPr>
        <p:spPr>
          <a:xfrm>
            <a:off x="457200" y="233853"/>
            <a:ext cx="8229600" cy="545080"/>
          </a:xfrm>
        </p:spPr>
        <p:txBody>
          <a:bodyPr/>
          <a:lstStyle/>
          <a:p>
            <a:r>
              <a:rPr lang="en-US" sz="2000" dirty="0"/>
              <a:t>Steps for Gantt Chart</a:t>
            </a:r>
            <a:endParaRPr lang="en-IN" sz="2000" dirty="0"/>
          </a:p>
        </p:txBody>
      </p:sp>
      <p:sp>
        <p:nvSpPr>
          <p:cNvPr id="3" name="Content Placeholder 2">
            <a:extLst>
              <a:ext uri="{FF2B5EF4-FFF2-40B4-BE49-F238E27FC236}">
                <a16:creationId xmlns:a16="http://schemas.microsoft.com/office/drawing/2014/main" id="{0FF67CDF-3217-43FA-9B95-B405F715AF3A}"/>
              </a:ext>
            </a:extLst>
          </p:cNvPr>
          <p:cNvSpPr>
            <a:spLocks noGrp="1"/>
          </p:cNvSpPr>
          <p:nvPr>
            <p:ph idx="1"/>
          </p:nvPr>
        </p:nvSpPr>
        <p:spPr>
          <a:xfrm>
            <a:off x="643467" y="778934"/>
            <a:ext cx="7890933" cy="4985280"/>
          </a:xfrm>
        </p:spPr>
        <p:txBody>
          <a:bodyPr/>
          <a:lstStyle/>
          <a:p>
            <a:pPr marL="0" indent="0">
              <a:buNone/>
            </a:pPr>
            <a:endParaRPr lang="en-US" sz="1200" dirty="0"/>
          </a:p>
          <a:p>
            <a:r>
              <a:rPr lang="en-US" sz="1200" dirty="0"/>
              <a:t>Step 1. In the above Gantt chart, firstly the Process P1 starts its execution, which has burst time = 8. But each process is executing only for 6 seconds because quantum time is 6. The process P2, P3, and P4 are in the waiting queue.</a:t>
            </a:r>
          </a:p>
          <a:p>
            <a:r>
              <a:rPr lang="en-US" sz="1200" dirty="0"/>
              <a:t>Step 2. At time=6, the process P1 is added to the end of the queue, and the process P2 starts its execution.</a:t>
            </a:r>
          </a:p>
          <a:p>
            <a:r>
              <a:rPr lang="en-US" sz="1200" dirty="0"/>
              <a:t>Step 3. At time=11, the process P2, which has the burst time=5, completes its execution in the given time of quantum.</a:t>
            </a:r>
          </a:p>
          <a:p>
            <a:r>
              <a:rPr lang="en-US" sz="1200" dirty="0"/>
              <a:t>Step 4. After P2, the process P3 starts its execution, which has burst time=10, but again it is also executed for 6 seconds due to the limit of quantum time. At time=17, the process P3 is added to the end of the queue.</a:t>
            </a:r>
          </a:p>
          <a:p>
            <a:r>
              <a:rPr lang="en-US" sz="1200" dirty="0"/>
              <a:t>Step 5. After P3, the next process P4 starts its execution, the burst time of P4 is 11, but it also executes for only 6 seconds.</a:t>
            </a:r>
          </a:p>
          <a:p>
            <a:r>
              <a:rPr lang="en-US" sz="1200" dirty="0"/>
              <a:t>Step 6. After P4, the process P1 again starts its execution because P1 Process left its execution due to less quantum time. So, process P1 again starts its execution to complete its execution.</a:t>
            </a:r>
          </a:p>
          <a:p>
            <a:r>
              <a:rPr lang="en-US" sz="1200" dirty="0"/>
              <a:t>Step 7. At time=29, P3 completes its execution, and P4 starts its execution again. The burst time of P4 is 11, and it is also executed for 6 intervals. At time=34, the process P4 completes its execution.</a:t>
            </a:r>
          </a:p>
          <a:p>
            <a:r>
              <a:rPr lang="en-US" sz="1200" dirty="0"/>
              <a:t>The waiting time and Turnaround time are calculated with the help of the following formula.</a:t>
            </a:r>
          </a:p>
          <a:p>
            <a:endParaRPr lang="en-US" sz="1200" dirty="0"/>
          </a:p>
          <a:p>
            <a:r>
              <a:rPr lang="en-US" sz="1200" dirty="0"/>
              <a:t>       Waiting Time = Turnaround time – Burst Time</a:t>
            </a:r>
          </a:p>
          <a:p>
            <a:endParaRPr lang="en-US" sz="1200" dirty="0"/>
          </a:p>
          <a:p>
            <a:r>
              <a:rPr lang="en-US" sz="1200" dirty="0"/>
              <a:t>       Turnaround Time = Completion time – Arrival time </a:t>
            </a:r>
            <a:endParaRPr lang="en-IN" sz="1200" dirty="0"/>
          </a:p>
        </p:txBody>
      </p:sp>
    </p:spTree>
    <p:extLst>
      <p:ext uri="{BB962C8B-B14F-4D97-AF65-F5344CB8AC3E}">
        <p14:creationId xmlns:p14="http://schemas.microsoft.com/office/powerpoint/2010/main" val="1345607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93D3-C1D6-436C-B58F-1ED8F322F6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B8D304-E8CC-4A57-AC8B-80E508B2B9E4}"/>
              </a:ext>
            </a:extLst>
          </p:cNvPr>
          <p:cNvSpPr>
            <a:spLocks noGrp="1"/>
          </p:cNvSpPr>
          <p:nvPr>
            <p:ph idx="1"/>
          </p:nvPr>
        </p:nvSpPr>
        <p:spPr>
          <a:xfrm>
            <a:off x="806450" y="1233488"/>
            <a:ext cx="3765550" cy="3473979"/>
          </a:xfrm>
        </p:spPr>
        <p:txBody>
          <a:bodyPr/>
          <a:lstStyle/>
          <a:p>
            <a:r>
              <a:rPr lang="en-US" dirty="0"/>
              <a:t>Process Turnaround Time</a:t>
            </a:r>
          </a:p>
          <a:p>
            <a:pPr marL="742950" lvl="2" indent="0">
              <a:buNone/>
            </a:pPr>
            <a:r>
              <a:rPr lang="en-US" dirty="0"/>
              <a:t>P1= 25-0 =0</a:t>
            </a:r>
          </a:p>
          <a:p>
            <a:pPr marL="742950" lvl="2" indent="0">
              <a:buNone/>
            </a:pPr>
            <a:r>
              <a:rPr lang="en-US" dirty="0"/>
              <a:t>P2= 11-1=10</a:t>
            </a:r>
          </a:p>
          <a:p>
            <a:pPr marL="742950" lvl="2" indent="0">
              <a:buNone/>
            </a:pPr>
            <a:r>
              <a:rPr lang="en-US" dirty="0"/>
              <a:t>P3= 29-2 = 27</a:t>
            </a:r>
          </a:p>
          <a:p>
            <a:pPr marL="742950" lvl="2" indent="0">
              <a:buNone/>
            </a:pPr>
            <a:r>
              <a:rPr lang="en-US" dirty="0"/>
              <a:t>P4= 34-3=31</a:t>
            </a:r>
          </a:p>
          <a:p>
            <a:r>
              <a:rPr lang="en-US" dirty="0"/>
              <a:t>Average Turnaround Time= 0+10+27+31/4</a:t>
            </a:r>
          </a:p>
          <a:p>
            <a:pPr marL="114300" indent="0">
              <a:buNone/>
            </a:pPr>
            <a:r>
              <a:rPr lang="en-US" dirty="0"/>
              <a:t>= 68/4</a:t>
            </a:r>
          </a:p>
          <a:p>
            <a:pPr marL="114300" indent="0">
              <a:buNone/>
            </a:pPr>
            <a:r>
              <a:rPr lang="en-US" dirty="0"/>
              <a:t>=17</a:t>
            </a:r>
          </a:p>
          <a:p>
            <a:pPr marL="0" indent="0">
              <a:buNone/>
            </a:pPr>
            <a:endParaRPr lang="en-IN" dirty="0"/>
          </a:p>
        </p:txBody>
      </p:sp>
      <p:sp>
        <p:nvSpPr>
          <p:cNvPr id="5" name="TextBox 4">
            <a:extLst>
              <a:ext uri="{FF2B5EF4-FFF2-40B4-BE49-F238E27FC236}">
                <a16:creationId xmlns:a16="http://schemas.microsoft.com/office/drawing/2014/main" id="{6A1D6D43-168A-4981-B305-A8917EC1DE2C}"/>
              </a:ext>
            </a:extLst>
          </p:cNvPr>
          <p:cNvSpPr txBox="1"/>
          <p:nvPr/>
        </p:nvSpPr>
        <p:spPr>
          <a:xfrm>
            <a:off x="4921250" y="1411027"/>
            <a:ext cx="3765550" cy="3139321"/>
          </a:xfrm>
          <a:prstGeom prst="rect">
            <a:avLst/>
          </a:prstGeom>
          <a:noFill/>
        </p:spPr>
        <p:txBody>
          <a:bodyPr wrap="square">
            <a:spAutoFit/>
          </a:bodyPr>
          <a:lstStyle/>
          <a:p>
            <a:r>
              <a:rPr lang="en-US" dirty="0"/>
              <a:t>Process Waiting Time</a:t>
            </a:r>
          </a:p>
          <a:p>
            <a:pPr lvl="1"/>
            <a:r>
              <a:rPr lang="en-US" dirty="0"/>
              <a:t>P1= 25-8=17</a:t>
            </a:r>
          </a:p>
          <a:p>
            <a:pPr lvl="1"/>
            <a:r>
              <a:rPr lang="en-US" dirty="0"/>
              <a:t>P2=10-5=5</a:t>
            </a:r>
          </a:p>
          <a:p>
            <a:pPr lvl="1"/>
            <a:r>
              <a:rPr lang="en-US" dirty="0"/>
              <a:t>P3=27-10=17</a:t>
            </a:r>
          </a:p>
          <a:p>
            <a:pPr lvl="1"/>
            <a:r>
              <a:rPr lang="en-US" dirty="0"/>
              <a:t>P4=31-11=20</a:t>
            </a:r>
          </a:p>
          <a:p>
            <a:r>
              <a:rPr lang="en-US" dirty="0"/>
              <a:t>Average Waiting Time = 17+5+17+20/4</a:t>
            </a:r>
          </a:p>
          <a:p>
            <a:pPr lvl="1"/>
            <a:r>
              <a:rPr lang="en-US" dirty="0"/>
              <a:t>                                         =59/4</a:t>
            </a:r>
          </a:p>
          <a:p>
            <a:pPr lvl="1"/>
            <a:r>
              <a:rPr lang="en-US" dirty="0"/>
              <a:t>                                          =14.75</a:t>
            </a:r>
            <a:endParaRPr lang="en-IN" dirty="0"/>
          </a:p>
        </p:txBody>
      </p:sp>
    </p:spTree>
    <p:extLst>
      <p:ext uri="{BB962C8B-B14F-4D97-AF65-F5344CB8AC3E}">
        <p14:creationId xmlns:p14="http://schemas.microsoft.com/office/powerpoint/2010/main" val="2986271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EFE2-CB8E-4DBC-B324-8B1D28241D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60E0B2-A79F-46E0-B7D5-9E944C472FF9}"/>
              </a:ext>
            </a:extLst>
          </p:cNvPr>
          <p:cNvSpPr>
            <a:spLocks noGrp="1"/>
          </p:cNvSpPr>
          <p:nvPr>
            <p:ph idx="1"/>
          </p:nvPr>
        </p:nvSpPr>
        <p:spPr/>
        <p:txBody>
          <a:bodyPr/>
          <a:lstStyle/>
          <a:p>
            <a:r>
              <a:rPr lang="en-US" dirty="0"/>
              <a:t>Advantages of the Round-Robin Scheduling Algorithm</a:t>
            </a:r>
          </a:p>
          <a:p>
            <a:endParaRPr lang="en-US" dirty="0"/>
          </a:p>
          <a:p>
            <a:r>
              <a:rPr lang="en-US" dirty="0"/>
              <a:t>The advantages of the round-robin scheduling algorithm are:</a:t>
            </a:r>
          </a:p>
          <a:p>
            <a:endParaRPr lang="en-US" dirty="0"/>
          </a:p>
          <a:p>
            <a:r>
              <a:rPr lang="en-US" dirty="0"/>
              <a:t>    Round-Robin is independent of starvation or convoy effect.</a:t>
            </a:r>
          </a:p>
          <a:p>
            <a:r>
              <a:rPr lang="en-US" dirty="0"/>
              <a:t>    In Round-Robin, every process gets a fair allocation of CPU.</a:t>
            </a:r>
          </a:p>
          <a:p>
            <a:r>
              <a:rPr lang="en-US" dirty="0"/>
              <a:t>    If the number of processes present in the running queue is known, then it becomes easy to estimate the worst-case response time of the process.</a:t>
            </a:r>
          </a:p>
          <a:p>
            <a:r>
              <a:rPr lang="en-US" dirty="0"/>
              <a:t>    Handles all the processes without priority.</a:t>
            </a:r>
          </a:p>
          <a:p>
            <a:r>
              <a:rPr lang="en-US" dirty="0"/>
              <a:t>    Round-Robin is easy to implement.</a:t>
            </a:r>
          </a:p>
          <a:p>
            <a:endParaRPr lang="en-US" dirty="0"/>
          </a:p>
        </p:txBody>
      </p:sp>
    </p:spTree>
    <p:extLst>
      <p:ext uri="{BB962C8B-B14F-4D97-AF65-F5344CB8AC3E}">
        <p14:creationId xmlns:p14="http://schemas.microsoft.com/office/powerpoint/2010/main" val="994081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B7D7-6919-42D6-B2E8-A82B75F16B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F1A1A7-E5D2-4935-A27F-9D083184FDC2}"/>
              </a:ext>
            </a:extLst>
          </p:cNvPr>
          <p:cNvSpPr>
            <a:spLocks noGrp="1"/>
          </p:cNvSpPr>
          <p:nvPr>
            <p:ph idx="1"/>
          </p:nvPr>
        </p:nvSpPr>
        <p:spPr/>
        <p:txBody>
          <a:bodyPr/>
          <a:lstStyle/>
          <a:p>
            <a:r>
              <a:rPr lang="en-US" dirty="0"/>
              <a:t>Disadvantages of Round-Robin Scheduling Algorithm</a:t>
            </a:r>
          </a:p>
          <a:p>
            <a:endParaRPr lang="en-US" dirty="0"/>
          </a:p>
          <a:p>
            <a:r>
              <a:rPr lang="en-US" dirty="0"/>
              <a:t>The disadvantages of the round-robin scheduling algorithm are:</a:t>
            </a:r>
          </a:p>
          <a:p>
            <a:endParaRPr lang="en-US" dirty="0"/>
          </a:p>
          <a:p>
            <a:r>
              <a:rPr lang="en-US" dirty="0"/>
              <a:t>    Average Waiting Time is Higher.</a:t>
            </a:r>
          </a:p>
          <a:p>
            <a:r>
              <a:rPr lang="en-US" dirty="0"/>
              <a:t>    It depends on the length of the time slice.</a:t>
            </a:r>
          </a:p>
          <a:p>
            <a:r>
              <a:rPr lang="en-US" dirty="0"/>
              <a:t>    If the time quantum is more than the response time is also more.</a:t>
            </a:r>
          </a:p>
          <a:p>
            <a:r>
              <a:rPr lang="en-US" dirty="0"/>
              <a:t>    If the time quantum is less than the context switching overhead is more.</a:t>
            </a:r>
          </a:p>
          <a:p>
            <a:endParaRPr lang="en-IN" dirty="0"/>
          </a:p>
        </p:txBody>
      </p:sp>
    </p:spTree>
    <p:extLst>
      <p:ext uri="{BB962C8B-B14F-4D97-AF65-F5344CB8AC3E}">
        <p14:creationId xmlns:p14="http://schemas.microsoft.com/office/powerpoint/2010/main" val="711708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6FDD-43AD-4646-AED4-ABBEBA6A1533}"/>
              </a:ext>
            </a:extLst>
          </p:cNvPr>
          <p:cNvSpPr>
            <a:spLocks noGrp="1"/>
          </p:cNvSpPr>
          <p:nvPr>
            <p:ph type="title"/>
          </p:nvPr>
        </p:nvSpPr>
        <p:spPr/>
        <p:txBody>
          <a:bodyPr/>
          <a:lstStyle/>
          <a:p>
            <a:endParaRPr lang="en-IN" dirty="0"/>
          </a:p>
        </p:txBody>
      </p:sp>
      <p:pic>
        <p:nvPicPr>
          <p:cNvPr id="7" name="Picture 6" descr="A picture containing text, font, number, screenshot&#10;&#10;Description automatically generated">
            <a:extLst>
              <a:ext uri="{FF2B5EF4-FFF2-40B4-BE49-F238E27FC236}">
                <a16:creationId xmlns:a16="http://schemas.microsoft.com/office/drawing/2014/main" id="{06491A32-D4BF-4637-BA91-6C648D4A9F34}"/>
              </a:ext>
            </a:extLst>
          </p:cNvPr>
          <p:cNvPicPr>
            <a:picLocks noChangeAspect="1"/>
          </p:cNvPicPr>
          <p:nvPr/>
        </p:nvPicPr>
        <p:blipFill>
          <a:blip r:embed="rId2"/>
          <a:stretch>
            <a:fillRect/>
          </a:stretch>
        </p:blipFill>
        <p:spPr>
          <a:xfrm>
            <a:off x="967845" y="1066937"/>
            <a:ext cx="5514975" cy="2019300"/>
          </a:xfrm>
          <a:prstGeom prst="rect">
            <a:avLst/>
          </a:prstGeom>
        </p:spPr>
      </p:pic>
      <p:sp>
        <p:nvSpPr>
          <p:cNvPr id="8" name="Content Placeholder 7">
            <a:extLst>
              <a:ext uri="{FF2B5EF4-FFF2-40B4-BE49-F238E27FC236}">
                <a16:creationId xmlns:a16="http://schemas.microsoft.com/office/drawing/2014/main" id="{7335BA53-1B0E-431E-9A74-F64E9CA02A44}"/>
              </a:ext>
            </a:extLst>
          </p:cNvPr>
          <p:cNvSpPr>
            <a:spLocks noGrp="1"/>
          </p:cNvSpPr>
          <p:nvPr>
            <p:ph idx="1"/>
          </p:nvPr>
        </p:nvSpPr>
        <p:spPr>
          <a:xfrm>
            <a:off x="806450" y="3429000"/>
            <a:ext cx="7727950" cy="872067"/>
          </a:xfrm>
        </p:spPr>
        <p:txBody>
          <a:bodyPr/>
          <a:lstStyle/>
          <a:p>
            <a:r>
              <a:rPr lang="en-US" dirty="0"/>
              <a:t>Solve this for FCFS, SJF, RR with time slice 4ms</a:t>
            </a:r>
            <a:endParaRPr lang="en-IN" dirty="0"/>
          </a:p>
        </p:txBody>
      </p:sp>
    </p:spTree>
    <p:extLst>
      <p:ext uri="{BB962C8B-B14F-4D97-AF65-F5344CB8AC3E}">
        <p14:creationId xmlns:p14="http://schemas.microsoft.com/office/powerpoint/2010/main" val="728029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6FDD-43AD-4646-AED4-ABBEBA6A1533}"/>
              </a:ext>
            </a:extLst>
          </p:cNvPr>
          <p:cNvSpPr>
            <a:spLocks noGrp="1"/>
          </p:cNvSpPr>
          <p:nvPr>
            <p:ph type="title"/>
          </p:nvPr>
        </p:nvSpPr>
        <p:spPr/>
        <p:txBody>
          <a:bodyPr/>
          <a:lstStyle/>
          <a:p>
            <a:endParaRPr lang="en-IN" dirty="0"/>
          </a:p>
        </p:txBody>
      </p:sp>
      <p:pic>
        <p:nvPicPr>
          <p:cNvPr id="7" name="Picture 6" descr="A picture containing text, font, number, screenshot&#10;&#10;Description automatically generated">
            <a:extLst>
              <a:ext uri="{FF2B5EF4-FFF2-40B4-BE49-F238E27FC236}">
                <a16:creationId xmlns:a16="http://schemas.microsoft.com/office/drawing/2014/main" id="{06491A32-D4BF-4637-BA91-6C648D4A9F34}"/>
              </a:ext>
            </a:extLst>
          </p:cNvPr>
          <p:cNvPicPr>
            <a:picLocks noChangeAspect="1"/>
          </p:cNvPicPr>
          <p:nvPr/>
        </p:nvPicPr>
        <p:blipFill>
          <a:blip r:embed="rId2"/>
          <a:stretch>
            <a:fillRect/>
          </a:stretch>
        </p:blipFill>
        <p:spPr>
          <a:xfrm>
            <a:off x="967845" y="1066937"/>
            <a:ext cx="5514975" cy="2019300"/>
          </a:xfrm>
          <a:prstGeom prst="rect">
            <a:avLst/>
          </a:prstGeom>
        </p:spPr>
      </p:pic>
      <p:sp>
        <p:nvSpPr>
          <p:cNvPr id="8" name="Content Placeholder 7">
            <a:extLst>
              <a:ext uri="{FF2B5EF4-FFF2-40B4-BE49-F238E27FC236}">
                <a16:creationId xmlns:a16="http://schemas.microsoft.com/office/drawing/2014/main" id="{7335BA53-1B0E-431E-9A74-F64E9CA02A44}"/>
              </a:ext>
            </a:extLst>
          </p:cNvPr>
          <p:cNvSpPr>
            <a:spLocks noGrp="1"/>
          </p:cNvSpPr>
          <p:nvPr>
            <p:ph idx="1"/>
          </p:nvPr>
        </p:nvSpPr>
        <p:spPr>
          <a:xfrm>
            <a:off x="806450" y="3429000"/>
            <a:ext cx="7727950" cy="872067"/>
          </a:xfrm>
        </p:spPr>
        <p:txBody>
          <a:bodyPr/>
          <a:lstStyle/>
          <a:p>
            <a:r>
              <a:rPr lang="en-US" dirty="0"/>
              <a:t>Solve this for non-preemptive and preemptive priority scheduling</a:t>
            </a:r>
            <a:endParaRPr lang="en-IN" dirty="0"/>
          </a:p>
        </p:txBody>
      </p:sp>
      <p:graphicFrame>
        <p:nvGraphicFramePr>
          <p:cNvPr id="3" name="Table 3">
            <a:extLst>
              <a:ext uri="{FF2B5EF4-FFF2-40B4-BE49-F238E27FC236}">
                <a16:creationId xmlns:a16="http://schemas.microsoft.com/office/drawing/2014/main" id="{FA3FB1CE-8327-4988-B196-80E6AC566F0C}"/>
              </a:ext>
            </a:extLst>
          </p:cNvPr>
          <p:cNvGraphicFramePr>
            <a:graphicFrameLocks noGrp="1"/>
          </p:cNvGraphicFramePr>
          <p:nvPr>
            <p:extLst>
              <p:ext uri="{D42A27DB-BD31-4B8C-83A1-F6EECF244321}">
                <p14:modId xmlns:p14="http://schemas.microsoft.com/office/powerpoint/2010/main" val="4212694609"/>
              </p:ext>
            </p:extLst>
          </p:nvPr>
        </p:nvGraphicFramePr>
        <p:xfrm>
          <a:off x="6482820" y="979307"/>
          <a:ext cx="1354667" cy="21945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4150374"/>
                    </a:ext>
                  </a:extLst>
                </a:gridCol>
              </a:tblGrid>
              <a:tr h="336550">
                <a:tc>
                  <a:txBody>
                    <a:bodyPr/>
                    <a:lstStyle/>
                    <a:p>
                      <a:r>
                        <a:rPr lang="en-US" dirty="0"/>
                        <a:t>Priority</a:t>
                      </a:r>
                      <a:endParaRPr lang="en-IN" dirty="0"/>
                    </a:p>
                  </a:txBody>
                  <a:tcPr/>
                </a:tc>
                <a:extLst>
                  <a:ext uri="{0D108BD9-81ED-4DB2-BD59-A6C34878D82A}">
                    <a16:rowId xmlns:a16="http://schemas.microsoft.com/office/drawing/2014/main" val="805367497"/>
                  </a:ext>
                </a:extLst>
              </a:tr>
              <a:tr h="336550">
                <a:tc>
                  <a:txBody>
                    <a:bodyPr/>
                    <a:lstStyle/>
                    <a:p>
                      <a:r>
                        <a:rPr lang="en-US" dirty="0"/>
                        <a:t>4</a:t>
                      </a:r>
                      <a:endParaRPr lang="en-IN" dirty="0"/>
                    </a:p>
                  </a:txBody>
                  <a:tcPr/>
                </a:tc>
                <a:extLst>
                  <a:ext uri="{0D108BD9-81ED-4DB2-BD59-A6C34878D82A}">
                    <a16:rowId xmlns:a16="http://schemas.microsoft.com/office/drawing/2014/main" val="3418786209"/>
                  </a:ext>
                </a:extLst>
              </a:tr>
              <a:tr h="336550">
                <a:tc>
                  <a:txBody>
                    <a:bodyPr/>
                    <a:lstStyle/>
                    <a:p>
                      <a:r>
                        <a:rPr lang="en-US" dirty="0"/>
                        <a:t>2</a:t>
                      </a:r>
                      <a:endParaRPr lang="en-IN" dirty="0"/>
                    </a:p>
                  </a:txBody>
                  <a:tcPr/>
                </a:tc>
                <a:extLst>
                  <a:ext uri="{0D108BD9-81ED-4DB2-BD59-A6C34878D82A}">
                    <a16:rowId xmlns:a16="http://schemas.microsoft.com/office/drawing/2014/main" val="1216154714"/>
                  </a:ext>
                </a:extLst>
              </a:tr>
              <a:tr h="336550">
                <a:tc>
                  <a:txBody>
                    <a:bodyPr/>
                    <a:lstStyle/>
                    <a:p>
                      <a:r>
                        <a:rPr lang="en-US" dirty="0"/>
                        <a:t>1</a:t>
                      </a:r>
                      <a:endParaRPr lang="en-IN" dirty="0"/>
                    </a:p>
                  </a:txBody>
                  <a:tcPr/>
                </a:tc>
                <a:extLst>
                  <a:ext uri="{0D108BD9-81ED-4DB2-BD59-A6C34878D82A}">
                    <a16:rowId xmlns:a16="http://schemas.microsoft.com/office/drawing/2014/main" val="210824097"/>
                  </a:ext>
                </a:extLst>
              </a:tr>
              <a:tr h="336550">
                <a:tc>
                  <a:txBody>
                    <a:bodyPr/>
                    <a:lstStyle/>
                    <a:p>
                      <a:r>
                        <a:rPr lang="en-US" dirty="0"/>
                        <a:t>3</a:t>
                      </a:r>
                      <a:endParaRPr lang="en-IN" dirty="0"/>
                    </a:p>
                  </a:txBody>
                  <a:tcPr/>
                </a:tc>
                <a:extLst>
                  <a:ext uri="{0D108BD9-81ED-4DB2-BD59-A6C34878D82A}">
                    <a16:rowId xmlns:a16="http://schemas.microsoft.com/office/drawing/2014/main" val="1684371919"/>
                  </a:ext>
                </a:extLst>
              </a:tr>
              <a:tr h="336550">
                <a:tc>
                  <a:txBody>
                    <a:bodyPr/>
                    <a:lstStyle/>
                    <a:p>
                      <a:r>
                        <a:rPr lang="en-US" dirty="0"/>
                        <a:t>5</a:t>
                      </a:r>
                      <a:endParaRPr lang="en-IN" dirty="0"/>
                    </a:p>
                  </a:txBody>
                  <a:tcPr/>
                </a:tc>
                <a:extLst>
                  <a:ext uri="{0D108BD9-81ED-4DB2-BD59-A6C34878D82A}">
                    <a16:rowId xmlns:a16="http://schemas.microsoft.com/office/drawing/2014/main" val="826333395"/>
                  </a:ext>
                </a:extLst>
              </a:tr>
            </a:tbl>
          </a:graphicData>
        </a:graphic>
      </p:graphicFrame>
    </p:spTree>
    <p:extLst>
      <p:ext uri="{BB962C8B-B14F-4D97-AF65-F5344CB8AC3E}">
        <p14:creationId xmlns:p14="http://schemas.microsoft.com/office/powerpoint/2010/main" val="2320420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13364</TotalTime>
  <Words>6339</Words>
  <Application>Microsoft Office PowerPoint</Application>
  <PresentationFormat>On-screen Show (4:3)</PresentationFormat>
  <Paragraphs>806</Paragraphs>
  <Slides>94</Slides>
  <Notes>61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5"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CPU scheduling Algorithms</vt:lpstr>
      <vt:lpstr>Modes in CPU Scheduling Algorithms</vt:lpstr>
      <vt:lpstr>First- Come, First-Served (FCFS) Scheduling</vt:lpstr>
      <vt:lpstr>Turnaround time:</vt:lpstr>
      <vt:lpstr>Waiting time (WT)</vt:lpstr>
      <vt:lpstr>PowerPoint Presentation</vt:lpstr>
      <vt:lpstr>FCFS Scheduling (Cont.)</vt:lpstr>
      <vt:lpstr>PowerPoint Presentation</vt:lpstr>
      <vt:lpstr>PowerPoint Presentation</vt:lpstr>
      <vt:lpstr>Shortest-Job-First (SJF) Scheduling</vt:lpstr>
      <vt:lpstr>Shortest-Job-First (SJF) Scheduling</vt:lpstr>
      <vt:lpstr>Example of SJF</vt:lpstr>
      <vt:lpstr>PowerPoint Presentation</vt:lpstr>
      <vt:lpstr>Determining Length of Next CPU Burst</vt:lpstr>
      <vt:lpstr>Example of Shortest-remaining-time-first</vt:lpstr>
      <vt:lpstr>Round-Robin Scheduling Algorithm</vt:lpstr>
      <vt:lpstr>Round Robin (RR)</vt:lpstr>
      <vt:lpstr>Example of RR with Time Quantum = 4</vt:lpstr>
      <vt:lpstr>PowerPoint Presentation</vt:lpstr>
      <vt:lpstr>PowerPoint Presentation</vt:lpstr>
      <vt:lpstr>Steps for Gantt Chart</vt:lpstr>
      <vt:lpstr>PowerPoint Presentation</vt:lpstr>
      <vt:lpstr>PowerPoint Presentation</vt:lpstr>
      <vt:lpstr>PowerPoint Presentation</vt:lpstr>
      <vt:lpstr>Time Quantum and Context Switch Time</vt:lpstr>
      <vt:lpstr>Turnaround Time Varies With The Time Quantum</vt:lpstr>
      <vt:lpstr>Priority Scheduling</vt:lpstr>
      <vt:lpstr>Example of Priority Scheduling</vt:lpstr>
      <vt:lpstr>Priority Scheduling w/ Round-Robin</vt:lpstr>
      <vt:lpstr>PowerPoint Presentation</vt:lpstr>
      <vt:lpstr>PowerPoint Presentation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Ms Sharada Uday</cp:lastModifiedBy>
  <cp:revision>269</cp:revision>
  <cp:lastPrinted>2013-09-10T17:57:57Z</cp:lastPrinted>
  <dcterms:created xsi:type="dcterms:W3CDTF">2011-01-13T23:43:38Z</dcterms:created>
  <dcterms:modified xsi:type="dcterms:W3CDTF">2023-05-27T05:17:25Z</dcterms:modified>
</cp:coreProperties>
</file>